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58" r:id="rId8"/>
    <p:sldId id="300" r:id="rId9"/>
    <p:sldId id="284" r:id="rId10"/>
    <p:sldId id="297" r:id="rId11"/>
    <p:sldId id="298" r:id="rId12"/>
    <p:sldId id="259" r:id="rId13"/>
    <p:sldId id="277" r:id="rId14"/>
    <p:sldId id="262" r:id="rId15"/>
    <p:sldId id="263" r:id="rId16"/>
    <p:sldId id="265" r:id="rId17"/>
    <p:sldId id="301" r:id="rId18"/>
    <p:sldId id="295" r:id="rId19"/>
    <p:sldId id="267" r:id="rId20"/>
    <p:sldId id="268" r:id="rId21"/>
    <p:sldId id="293" r:id="rId22"/>
    <p:sldId id="276" r:id="rId23"/>
    <p:sldId id="292" r:id="rId24"/>
    <p:sldId id="296" r:id="rId25"/>
    <p:sldId id="288" r:id="rId26"/>
    <p:sldId id="294" r:id="rId27"/>
    <p:sldId id="289" r:id="rId28"/>
    <p:sldId id="285" r:id="rId29"/>
    <p:sldId id="286" r:id="rId30"/>
    <p:sldId id="287" r:id="rId31"/>
    <p:sldId id="264" r:id="rId32"/>
    <p:sldId id="283" r:id="rId33"/>
    <p:sldId id="299" r:id="rId34"/>
    <p:sldId id="271" r:id="rId35"/>
    <p:sldId id="275" r:id="rId36"/>
    <p:sldId id="279" r:id="rId37"/>
    <p:sldId id="280"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37594-F553-07B6-68B1-176ADF55EDD9}" v="13" dt="2025-11-06T22:09:05.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Kessler" userId="S::ikessler@scouting.org::45580510-7166-4dcd-bfed-339fdd8e091c" providerId="AD" clId="Web-{BB137594-F553-07B6-68B1-176ADF55EDD9}"/>
    <pc:docChg chg="modSld">
      <pc:chgData name="Ian Kessler" userId="S::ikessler@scouting.org::45580510-7166-4dcd-bfed-339fdd8e091c" providerId="AD" clId="Web-{BB137594-F553-07B6-68B1-176ADF55EDD9}" dt="2025-11-06T22:09:05.605" v="7" actId="20577"/>
      <pc:docMkLst>
        <pc:docMk/>
      </pc:docMkLst>
      <pc:sldChg chg="modSp">
        <pc:chgData name="Ian Kessler" userId="S::ikessler@scouting.org::45580510-7166-4dcd-bfed-339fdd8e091c" providerId="AD" clId="Web-{BB137594-F553-07B6-68B1-176ADF55EDD9}" dt="2025-11-06T22:09:05.605" v="7" actId="20577"/>
        <pc:sldMkLst>
          <pc:docMk/>
          <pc:sldMk cId="267159173" sldId="295"/>
        </pc:sldMkLst>
        <pc:spChg chg="mod">
          <ac:chgData name="Ian Kessler" userId="S::ikessler@scouting.org::45580510-7166-4dcd-bfed-339fdd8e091c" providerId="AD" clId="Web-{BB137594-F553-07B6-68B1-176ADF55EDD9}" dt="2025-11-06T22:09:05.605" v="7" actId="20577"/>
          <ac:spMkLst>
            <pc:docMk/>
            <pc:sldMk cId="267159173" sldId="29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store.bsaseabase.or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eaBase.Events@scouting.or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mailto:Dylan.Cordle@scouting.org" TargetMode="External"/><Relationship Id="rId5" Type="http://schemas.openxmlformats.org/officeDocument/2006/relationships/hyperlink" Target="mailto:Ian.Kessler@scouting.org" TargetMode="External"/><Relationship Id="rId4" Type="http://schemas.openxmlformats.org/officeDocument/2006/relationships/hyperlink" Target="mailto:Joe.Angelo@scouting.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5" name="Picture 4" descr="A blue and gold logo&#10;&#10;AI-generated content may be incorrect."/>
          <p:cNvPicPr>
            <a:picLocks noChangeAspect="1"/>
          </p:cNvPicPr>
          <p:nvPr/>
        </p:nvPicPr>
        <p:blipFill>
          <a:blip r:embed="rId3"/>
          <a:stretch>
            <a:fillRect/>
          </a:stretch>
        </p:blipFill>
        <p:spPr>
          <a:xfrm>
            <a:off x="538919" y="254632"/>
            <a:ext cx="2082983" cy="2127157"/>
          </a:xfrm>
          <a:prstGeom prst="rect">
            <a:avLst/>
          </a:prstGeom>
        </p:spPr>
      </p:pic>
      <p:sp>
        <p:nvSpPr>
          <p:cNvPr id="6" name="TextBox 5"/>
          <p:cNvSpPr txBox="1"/>
          <p:nvPr/>
        </p:nvSpPr>
        <p:spPr>
          <a:xfrm>
            <a:off x="538918" y="3170237"/>
            <a:ext cx="10033831" cy="3416320"/>
          </a:xfrm>
          <a:prstGeom prst="rect">
            <a:avLst/>
          </a:prstGeom>
          <a:noFill/>
        </p:spPr>
        <p:txBody>
          <a:bodyPr wrap="square" rtlCol="0">
            <a:spAutoFit/>
          </a:bodyPr>
          <a:lstStyle/>
          <a:p>
            <a:r>
              <a:rPr lang="en-US" sz="7200" dirty="0">
                <a:solidFill>
                  <a:schemeClr val="bg1"/>
                </a:solidFill>
              </a:rPr>
              <a:t>SCUBA Certification</a:t>
            </a:r>
          </a:p>
          <a:p>
            <a:r>
              <a:rPr lang="en-US" sz="4800" dirty="0">
                <a:solidFill>
                  <a:schemeClr val="bg1"/>
                </a:solidFill>
              </a:rPr>
              <a:t>Open Water Certification</a:t>
            </a:r>
          </a:p>
          <a:p>
            <a:r>
              <a:rPr lang="en-US" sz="4800" dirty="0">
                <a:solidFill>
                  <a:schemeClr val="bg1"/>
                </a:solidFill>
              </a:rPr>
              <a:t>			or</a:t>
            </a:r>
          </a:p>
          <a:p>
            <a:r>
              <a:rPr lang="en-US" sz="4800" dirty="0">
                <a:solidFill>
                  <a:schemeClr val="bg1"/>
                </a:solidFill>
              </a:rPr>
              <a:t>Rescue Diver Certification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703" y="741362"/>
            <a:ext cx="1885950" cy="2428875"/>
          </a:xfrm>
          <a:prstGeom prst="rect">
            <a:avLst/>
          </a:prstGeom>
        </p:spPr>
      </p:pic>
    </p:spTree>
    <p:extLst>
      <p:ext uri="{BB962C8B-B14F-4D97-AF65-F5344CB8AC3E}">
        <p14:creationId xmlns:p14="http://schemas.microsoft.com/office/powerpoint/2010/main" val="387253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12950" y="1936415"/>
            <a:ext cx="6568914" cy="3416320"/>
          </a:xfrm>
          <a:prstGeom prst="rect">
            <a:avLst/>
          </a:prstGeom>
          <a:noFill/>
        </p:spPr>
        <p:txBody>
          <a:bodyPr wrap="none" lIns="91440" tIns="45720" rIns="91440" bIns="45720" rtlCol="0" anchor="t">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PADI Open Water Diver Certification</a:t>
            </a:r>
          </a:p>
          <a:p>
            <a:r>
              <a:rPr lang="en-US" sz="2800" dirty="0">
                <a:solidFill>
                  <a:schemeClr val="bg1"/>
                </a:solidFill>
                <a:ea typeface="Calibri"/>
                <a:cs typeface="Calibri"/>
              </a:rPr>
              <a:t>                             </a:t>
            </a:r>
            <a:r>
              <a:rPr lang="en-US" sz="2400" i="1" dirty="0">
                <a:solidFill>
                  <a:schemeClr val="bg1"/>
                </a:solidFill>
                <a:ea typeface="Calibri"/>
                <a:cs typeface="Calibri"/>
              </a:rPr>
              <a:t>or</a:t>
            </a:r>
          </a:p>
          <a:p>
            <a:pPr marL="457200" indent="-457200">
              <a:buFont typeface="Arial" panose="020B0604020202020204" pitchFamily="34" charset="0"/>
              <a:buChar char="•"/>
            </a:pPr>
            <a:r>
              <a:rPr lang="en-US" sz="2800" dirty="0">
                <a:solidFill>
                  <a:schemeClr val="bg1"/>
                </a:solidFill>
                <a:ea typeface="Calibri"/>
                <a:cs typeface="Calibri"/>
              </a:rPr>
              <a:t>PADI Rescue Diver Certification</a:t>
            </a:r>
          </a:p>
          <a:p>
            <a:pPr marL="285750" indent="-285750">
              <a:buFont typeface="Arial" panose="020B0604020202020204" pitchFamily="34" charset="0"/>
              <a:buChar char="•"/>
            </a:pPr>
            <a:r>
              <a:rPr lang="en-US" sz="2800" dirty="0">
                <a:solidFill>
                  <a:schemeClr val="bg1"/>
                </a:solidFill>
                <a:ea typeface="Calibri"/>
                <a:cs typeface="Calibri"/>
              </a:rPr>
              <a:t>Snorkel &amp; Scuba Award</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S.C.E.N.E.S. Ambassador Award</a:t>
            </a:r>
            <a:endParaRPr lang="en-US" sz="2800" dirty="0">
              <a:solidFill>
                <a:schemeClr val="bg1"/>
              </a:solidFill>
              <a:ea typeface="Calibri"/>
              <a:cs typeface="Calibri"/>
            </a:endParaRPr>
          </a:p>
          <a:p>
            <a:pPr marL="285750" indent="-285750">
              <a:buFont typeface="Arial" panose="020B0604020202020204" pitchFamily="34" charset="0"/>
              <a:buChar char="•"/>
            </a:pPr>
            <a:r>
              <a:rPr lang="en-US" sz="2800" dirty="0">
                <a:solidFill>
                  <a:schemeClr val="bg1"/>
                </a:solidFill>
              </a:rPr>
              <a:t>Duty to God </a:t>
            </a:r>
            <a:endParaRPr lang="en-US" sz="2800" dirty="0">
              <a:solidFill>
                <a:schemeClr val="bg1"/>
              </a:solidFill>
              <a:ea typeface="Calibri"/>
              <a:cs typeface="Calibri"/>
            </a:endParaRPr>
          </a:p>
        </p:txBody>
      </p:sp>
      <p:pic>
        <p:nvPicPr>
          <p:cNvPr id="7" name="Picture 6" descr="A blue and gold logo&#10;&#10;AI-generated content may be incorrect.">
            <a:extLst>
              <a:ext uri="{FF2B5EF4-FFF2-40B4-BE49-F238E27FC236}">
                <a16:creationId xmlns:a16="http://schemas.microsoft.com/office/drawing/2014/main" id="{6FFB9293-623D-4BAC-903F-658A288E6D8C}"/>
              </a:ext>
            </a:extLst>
          </p:cNvPr>
          <p:cNvPicPr>
            <a:picLocks noChangeAspect="1"/>
          </p:cNvPicPr>
          <p:nvPr/>
        </p:nvPicPr>
        <p:blipFill>
          <a:blip r:embed="rId3"/>
          <a:stretch>
            <a:fillRect/>
          </a:stretch>
        </p:blipFill>
        <p:spPr>
          <a:xfrm>
            <a:off x="306616" y="254561"/>
            <a:ext cx="1848756" cy="1887962"/>
          </a:xfrm>
          <a:prstGeom prst="rect">
            <a:avLst/>
          </a:prstGeom>
        </p:spPr>
      </p:pic>
      <p:pic>
        <p:nvPicPr>
          <p:cNvPr id="2" name="Picture 1" descr="A boat in the water&#10;&#10;Description automatically generated">
            <a:extLst>
              <a:ext uri="{FF2B5EF4-FFF2-40B4-BE49-F238E27FC236}">
                <a16:creationId xmlns:a16="http://schemas.microsoft.com/office/drawing/2014/main" id="{4D2EE3F3-683C-1B43-611E-74CF692A7F61}"/>
              </a:ext>
            </a:extLst>
          </p:cNvPr>
          <p:cNvPicPr>
            <a:picLocks noChangeAspect="1"/>
          </p:cNvPicPr>
          <p:nvPr/>
        </p:nvPicPr>
        <p:blipFill>
          <a:blip r:embed="rId4"/>
          <a:stretch>
            <a:fillRect/>
          </a:stretch>
        </p:blipFill>
        <p:spPr>
          <a:xfrm>
            <a:off x="6802090" y="3230998"/>
            <a:ext cx="5038725" cy="3381375"/>
          </a:xfrm>
          <a:prstGeom prst="rect">
            <a:avLst/>
          </a:prstGeom>
        </p:spPr>
      </p:pic>
    </p:spTree>
    <p:extLst>
      <p:ext uri="{BB962C8B-B14F-4D97-AF65-F5344CB8AC3E}">
        <p14:creationId xmlns:p14="http://schemas.microsoft.com/office/powerpoint/2010/main" val="214911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900888" y="1080279"/>
            <a:ext cx="1007007" cy="523220"/>
          </a:xfrm>
          <a:prstGeom prst="rect">
            <a:avLst/>
          </a:prstGeom>
          <a:noFill/>
        </p:spPr>
        <p:txBody>
          <a:bodyPr wrap="none" rtlCol="0">
            <a:spAutoFit/>
          </a:bodyPr>
          <a:lstStyle/>
          <a:p>
            <a:r>
              <a:rPr lang="en-US" sz="2800">
                <a:solidFill>
                  <a:schemeClr val="bg1"/>
                </a:solidFill>
              </a:rPr>
              <a:t>Dorm</a:t>
            </a:r>
          </a:p>
        </p:txBody>
      </p:sp>
      <p:sp>
        <p:nvSpPr>
          <p:cNvPr id="6" name="TextBox 5"/>
          <p:cNvSpPr txBox="1"/>
          <p:nvPr/>
        </p:nvSpPr>
        <p:spPr>
          <a:xfrm>
            <a:off x="5031216" y="1603499"/>
            <a:ext cx="6655262" cy="923330"/>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Please bring your own bedding, mattresses are provided</a:t>
            </a:r>
          </a:p>
          <a:p>
            <a:pPr marL="285750" indent="-285750">
              <a:buFont typeface="Arial" panose="020B0604020202020204" pitchFamily="34" charset="0"/>
              <a:buChar char="•"/>
            </a:pPr>
            <a:r>
              <a:rPr lang="en-US">
                <a:solidFill>
                  <a:schemeClr val="bg1"/>
                </a:solidFill>
              </a:rPr>
              <a:t>Separate dorm rooms for  women</a:t>
            </a:r>
          </a:p>
          <a:p>
            <a:pPr marL="285750" indent="-285750">
              <a:buFont typeface="Arial" panose="020B0604020202020204" pitchFamily="34" charset="0"/>
              <a:buChar char="•"/>
            </a:pPr>
            <a:r>
              <a:rPr lang="en-US">
                <a:solidFill>
                  <a:schemeClr val="bg1"/>
                </a:solidFill>
              </a:rPr>
              <a:t>All rooms are air conditioned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025" y="3544747"/>
            <a:ext cx="4165600" cy="31242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522" y="2367006"/>
            <a:ext cx="3992952" cy="2994714"/>
          </a:xfrm>
          <a:prstGeom prst="rect">
            <a:avLst/>
          </a:prstGeom>
        </p:spPr>
      </p:pic>
      <p:pic>
        <p:nvPicPr>
          <p:cNvPr id="9" name="Picture 8" descr="A blue and gold logo&#10;&#10;AI-generated content may be incorrect.">
            <a:extLst>
              <a:ext uri="{FF2B5EF4-FFF2-40B4-BE49-F238E27FC236}">
                <a16:creationId xmlns:a16="http://schemas.microsoft.com/office/drawing/2014/main" id="{1ED2003F-2AB5-4CD0-AD98-A58721926B02}"/>
              </a:ext>
            </a:extLst>
          </p:cNvPr>
          <p:cNvPicPr>
            <a:picLocks noChangeAspect="1"/>
          </p:cNvPicPr>
          <p:nvPr/>
        </p:nvPicPr>
        <p:blipFill>
          <a:blip r:embed="rId5"/>
          <a:stretch>
            <a:fillRect/>
          </a:stretch>
        </p:blipFill>
        <p:spPr>
          <a:xfrm>
            <a:off x="211141" y="106805"/>
            <a:ext cx="2082983" cy="2127157"/>
          </a:xfrm>
          <a:prstGeom prst="rect">
            <a:avLst/>
          </a:prstGeom>
        </p:spPr>
      </p:pic>
      <p:pic>
        <p:nvPicPr>
          <p:cNvPr id="5" name="Picture 4" descr="A building with a lawn and palm trees&#10;&#10;Description automatically generated">
            <a:extLst>
              <a:ext uri="{FF2B5EF4-FFF2-40B4-BE49-F238E27FC236}">
                <a16:creationId xmlns:a16="http://schemas.microsoft.com/office/drawing/2014/main" id="{238BB5BD-DFC6-9B8D-12C0-966A83B6CD46}"/>
              </a:ext>
            </a:extLst>
          </p:cNvPr>
          <p:cNvPicPr>
            <a:picLocks noChangeAspect="1"/>
          </p:cNvPicPr>
          <p:nvPr/>
        </p:nvPicPr>
        <p:blipFill>
          <a:blip r:embed="rId6"/>
          <a:stretch>
            <a:fillRect/>
          </a:stretch>
        </p:blipFill>
        <p:spPr>
          <a:xfrm>
            <a:off x="6639121" y="3167650"/>
            <a:ext cx="5552553" cy="3685522"/>
          </a:xfrm>
          <a:prstGeom prst="rect">
            <a:avLst/>
          </a:prstGeom>
        </p:spPr>
      </p:pic>
    </p:spTree>
    <p:extLst>
      <p:ext uri="{BB962C8B-B14F-4D97-AF65-F5344CB8AC3E}">
        <p14:creationId xmlns:p14="http://schemas.microsoft.com/office/powerpoint/2010/main" val="418447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0024" y="1262629"/>
            <a:ext cx="5602053" cy="1908215"/>
          </a:xfrm>
          <a:prstGeom prst="rect">
            <a:avLst/>
          </a:prstGeom>
          <a:noFill/>
          <a:effectLst>
            <a:glow rad="228600">
              <a:schemeClr val="accent4">
                <a:satMod val="175000"/>
                <a:alpha val="40000"/>
              </a:schemeClr>
            </a:glow>
          </a:effectLst>
        </p:spPr>
        <p:txBody>
          <a:bodyPr wrap="square" rtlCol="0">
            <a:spAutoFit/>
          </a:bodyPr>
          <a:lstStyle/>
          <a:p>
            <a:r>
              <a:rPr lang="en-US" sz="2800">
                <a:solidFill>
                  <a:schemeClr val="bg1"/>
                </a:solidFill>
              </a:rPr>
              <a:t>Galley</a:t>
            </a:r>
          </a:p>
          <a:p>
            <a:pPr marL="285750" indent="-285750">
              <a:buFont typeface="Arial" panose="020B0604020202020204" pitchFamily="34" charset="0"/>
              <a:buChar char="•"/>
            </a:pPr>
            <a:r>
              <a:rPr lang="en-US">
                <a:solidFill>
                  <a:schemeClr val="bg1"/>
                </a:solidFill>
              </a:rPr>
              <a:t>All meals served at the galley</a:t>
            </a:r>
          </a:p>
          <a:p>
            <a:pPr marL="285750" indent="-285750">
              <a:buFont typeface="Arial" panose="020B0604020202020204" pitchFamily="34" charset="0"/>
              <a:buChar char="•"/>
            </a:pPr>
            <a:r>
              <a:rPr lang="en-US">
                <a:solidFill>
                  <a:schemeClr val="bg1"/>
                </a:solidFill>
              </a:rPr>
              <a:t>Packed lunches while on the boats</a:t>
            </a:r>
          </a:p>
          <a:p>
            <a:pPr marL="285750" indent="-285750">
              <a:buFont typeface="Arial" panose="020B0604020202020204" pitchFamily="34" charset="0"/>
              <a:buChar char="•"/>
            </a:pPr>
            <a:r>
              <a:rPr lang="en-US">
                <a:solidFill>
                  <a:schemeClr val="bg1"/>
                </a:solidFill>
              </a:rPr>
              <a:t>Those with special food needs please </a:t>
            </a:r>
          </a:p>
          <a:p>
            <a:r>
              <a:rPr lang="en-US">
                <a:solidFill>
                  <a:schemeClr val="bg1"/>
                </a:solidFill>
              </a:rPr>
              <a:t>      contact us prior to your arrival </a:t>
            </a:r>
          </a:p>
          <a:p>
            <a:r>
              <a:rPr lang="en-US">
                <a:solidFill>
                  <a:schemeClr val="bg1"/>
                </a:solidFill>
              </a:rPr>
              <a:t>      </a:t>
            </a:r>
            <a:r>
              <a:rPr lang="en-US" b="1" u="sng">
                <a:solidFill>
                  <a:schemeClr val="bg1"/>
                </a:solidFill>
                <a:effectLst>
                  <a:outerShdw blurRad="38100" dist="38100" dir="2700000" algn="tl">
                    <a:srgbClr val="000000">
                      <a:alpha val="43137"/>
                    </a:srgbClr>
                  </a:outerShdw>
                </a:effectLst>
                <a:hlinkClick r:id="rId3"/>
              </a:rPr>
              <a:t>FSB.Galley@scouting.org</a:t>
            </a:r>
            <a:endParaRPr lang="en-US">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359" y="3424038"/>
            <a:ext cx="2276814" cy="3035752"/>
          </a:xfrm>
          <a:prstGeom prst="rect">
            <a:avLst/>
          </a:prstGeom>
          <a:ln>
            <a:noFill/>
          </a:ln>
          <a:effectLst>
            <a:outerShdw blurRad="190500" algn="tl" rotWithShape="0">
              <a:srgbClr val="000000">
                <a:alpha val="70000"/>
              </a:srgbClr>
            </a:outerShdw>
          </a:effectLst>
        </p:spPr>
      </p:pic>
      <p:sp>
        <p:nvSpPr>
          <p:cNvPr id="10" name="Rectangle 9"/>
          <p:cNvSpPr/>
          <p:nvPr/>
        </p:nvSpPr>
        <p:spPr>
          <a:xfrm>
            <a:off x="8727082" y="3773635"/>
            <a:ext cx="3464918" cy="2462213"/>
          </a:xfrm>
          <a:prstGeom prst="rect">
            <a:avLst/>
          </a:prstGeom>
        </p:spPr>
        <p:txBody>
          <a:bodyPr wrap="square">
            <a:spAutoFit/>
          </a:bodyPr>
          <a:lstStyle/>
          <a:p>
            <a:r>
              <a:rPr lang="en-US" sz="2800" b="1">
                <a:solidFill>
                  <a:schemeClr val="bg1"/>
                </a:solidFill>
                <a:effectLst>
                  <a:outerShdw blurRad="38100" dist="38100" dir="2700000" algn="tl">
                    <a:srgbClr val="000000">
                      <a:alpha val="43137"/>
                    </a:srgbClr>
                  </a:outerShdw>
                </a:effectLst>
              </a:rPr>
              <a:t>Sea Base Blessing</a:t>
            </a:r>
          </a:p>
          <a:p>
            <a:r>
              <a:rPr lang="en-US">
                <a:solidFill>
                  <a:schemeClr val="bg1"/>
                </a:solidFill>
                <a:effectLst>
                  <a:outerShdw blurRad="38100" dist="38100" dir="2700000" algn="tl">
                    <a:srgbClr val="000000">
                      <a:alpha val="43137"/>
                    </a:srgbClr>
                  </a:outerShdw>
                </a:effectLst>
              </a:rPr>
              <a:t>Bless the creatures of the Sea</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this person I call me </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the Keys you made so grand </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the sun that warms the land </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the fellowship we feel</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as we gather for this meal</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Amen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822" y="2088350"/>
            <a:ext cx="2926428" cy="390190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467" y="4080342"/>
            <a:ext cx="3172597" cy="2379448"/>
          </a:xfrm>
          <a:prstGeom prst="rect">
            <a:avLst/>
          </a:prstGeom>
          <a:ln>
            <a:noFill/>
          </a:ln>
          <a:effectLst>
            <a:outerShdw blurRad="190500" algn="tl" rotWithShape="0">
              <a:srgbClr val="000000">
                <a:alpha val="70000"/>
              </a:srgbClr>
            </a:outerShdw>
          </a:effectLst>
        </p:spPr>
      </p:pic>
      <p:pic>
        <p:nvPicPr>
          <p:cNvPr id="11" name="Picture 10" descr="A blue and gold logo&#10;&#10;AI-generated content may be incorrect.">
            <a:extLst>
              <a:ext uri="{FF2B5EF4-FFF2-40B4-BE49-F238E27FC236}">
                <a16:creationId xmlns:a16="http://schemas.microsoft.com/office/drawing/2014/main" id="{C4F54916-C45B-47BD-87EE-585C7708E263}"/>
              </a:ext>
            </a:extLst>
          </p:cNvPr>
          <p:cNvPicPr>
            <a:picLocks noChangeAspect="1"/>
          </p:cNvPicPr>
          <p:nvPr/>
        </p:nvPicPr>
        <p:blipFill>
          <a:blip r:embed="rId7"/>
          <a:stretch>
            <a:fillRect/>
          </a:stretch>
        </p:blipFill>
        <p:spPr>
          <a:xfrm>
            <a:off x="272532" y="88945"/>
            <a:ext cx="2082983" cy="2127157"/>
          </a:xfrm>
          <a:prstGeom prst="rect">
            <a:avLst/>
          </a:prstGeom>
        </p:spPr>
      </p:pic>
    </p:spTree>
    <p:extLst>
      <p:ext uri="{BB962C8B-B14F-4D97-AF65-F5344CB8AC3E}">
        <p14:creationId xmlns:p14="http://schemas.microsoft.com/office/powerpoint/2010/main" val="339555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861868" y="1536700"/>
            <a:ext cx="5035353" cy="4585871"/>
          </a:xfrm>
          <a:prstGeom prst="rect">
            <a:avLst/>
          </a:prstGeom>
          <a:noFill/>
        </p:spPr>
        <p:txBody>
          <a:bodyPr wrap="none" lIns="91440" tIns="45720" rIns="91440" bIns="45720" rtlCol="0" anchor="t">
            <a:spAutoFit/>
          </a:bodyPr>
          <a:lstStyle/>
          <a:p>
            <a:r>
              <a:rPr lang="en-US" sz="3600" dirty="0">
                <a:solidFill>
                  <a:schemeClr val="bg1"/>
                </a:solidFill>
              </a:rPr>
              <a:t>Ships Store</a:t>
            </a:r>
          </a:p>
          <a:p>
            <a:pPr marL="285750" indent="-285750">
              <a:buFont typeface="Arial" panose="020B0604020202020204" pitchFamily="34" charset="0"/>
              <a:buChar char="•"/>
            </a:pPr>
            <a:r>
              <a:rPr lang="en-US" sz="2400" dirty="0">
                <a:solidFill>
                  <a:schemeClr val="bg1"/>
                </a:solidFill>
              </a:rPr>
              <a:t>Open Everyday during season</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Order Custom Crew Apparel</a:t>
            </a:r>
            <a:endParaRPr lang="en-US" sz="2400" dirty="0">
              <a:solidFill>
                <a:schemeClr val="bg1"/>
              </a:solidFill>
              <a:ea typeface="Calibri"/>
              <a:cs typeface="Calibri"/>
            </a:endParaRPr>
          </a:p>
          <a:p>
            <a:r>
              <a:rPr lang="en-US" sz="2400" dirty="0">
                <a:solidFill>
                  <a:schemeClr val="bg1"/>
                </a:solidFill>
              </a:rPr>
              <a:t>          Shirts</a:t>
            </a:r>
            <a:endParaRPr lang="en-US" sz="2400" dirty="0">
              <a:solidFill>
                <a:schemeClr val="bg1"/>
              </a:solidFill>
              <a:ea typeface="Calibri"/>
              <a:cs typeface="Calibri"/>
            </a:endParaRPr>
          </a:p>
          <a:p>
            <a:r>
              <a:rPr lang="en-US" sz="2400" dirty="0">
                <a:solidFill>
                  <a:schemeClr val="bg1"/>
                </a:solidFill>
              </a:rPr>
              <a:t>          Hats</a:t>
            </a:r>
            <a:endParaRPr lang="en-US" sz="2400" dirty="0">
              <a:solidFill>
                <a:schemeClr val="bg1"/>
              </a:solidFill>
              <a:ea typeface="Calibri"/>
              <a:cs typeface="Calibri"/>
            </a:endParaRPr>
          </a:p>
          <a:p>
            <a:r>
              <a:rPr lang="en-US" sz="2400" dirty="0">
                <a:solidFill>
                  <a:schemeClr val="bg1"/>
                </a:solidFill>
              </a:rPr>
              <a:t>          Duffel Bags</a:t>
            </a:r>
            <a:endParaRPr lang="en-US" sz="2400" dirty="0">
              <a:solidFill>
                <a:schemeClr val="bg1"/>
              </a:solidFill>
              <a:ea typeface="Calibri"/>
              <a:cs typeface="Calibri"/>
            </a:endParaRPr>
          </a:p>
          <a:p>
            <a:r>
              <a:rPr lang="en-US" sz="1600" dirty="0">
                <a:solidFill>
                  <a:schemeClr val="bg1"/>
                </a:solidFill>
              </a:rPr>
              <a:t>*Custom orders must be placed six weeks prior to arrival</a:t>
            </a:r>
            <a:endParaRPr lang="en-US" sz="16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Reserve wetsuits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Mask and Snorkels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Water bottles, sunscreen and a large</a:t>
            </a:r>
            <a:endParaRPr lang="en-US" sz="2400" dirty="0">
              <a:solidFill>
                <a:schemeClr val="bg1"/>
              </a:solidFill>
              <a:ea typeface="Calibri"/>
              <a:cs typeface="Calibri"/>
            </a:endParaRPr>
          </a:p>
          <a:p>
            <a:r>
              <a:rPr lang="en-US" sz="2400" dirty="0">
                <a:solidFill>
                  <a:schemeClr val="bg1"/>
                </a:solidFill>
              </a:rPr>
              <a:t>      assortment of souvenirs. </a:t>
            </a:r>
            <a:endParaRPr lang="en-US" sz="2400" dirty="0">
              <a:solidFill>
                <a:schemeClr val="bg1"/>
              </a:solidFill>
              <a:ea typeface="Calibri"/>
              <a:cs typeface="Calibri"/>
            </a:endParaRPr>
          </a:p>
          <a:p>
            <a:r>
              <a:rPr lang="en-US" sz="2400" dirty="0">
                <a:solidFill>
                  <a:schemeClr val="bg1"/>
                </a:solidFill>
                <a:hlinkClick r:id="rId3">
                  <a:extLst>
                    <a:ext uri="{A12FA001-AC4F-418D-AE19-62706E023703}">
                      <ahyp:hlinkClr xmlns:ahyp="http://schemas.microsoft.com/office/drawing/2018/hyperlinkcolor" val="tx"/>
                    </a:ext>
                  </a:extLst>
                </a:hlinkClick>
              </a:rPr>
              <a:t>store.bsaseabase.org</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230" y="2139794"/>
            <a:ext cx="3181520" cy="4259776"/>
          </a:xfrm>
          <a:prstGeom prst="rect">
            <a:avLst/>
          </a:prstGeom>
          <a:ln>
            <a:noFill/>
          </a:ln>
          <a:effectLst>
            <a:outerShdw blurRad="190500" algn="tl" rotWithShape="0">
              <a:srgbClr val="000000">
                <a:alpha val="70000"/>
              </a:srgbClr>
            </a:outerShdw>
          </a:effectLst>
        </p:spPr>
      </p:pic>
      <p:pic>
        <p:nvPicPr>
          <p:cNvPr id="6" name="Picture 5" descr="A blue and gold logo&#10;&#10;AI-generated content may be incorrect.">
            <a:extLst>
              <a:ext uri="{FF2B5EF4-FFF2-40B4-BE49-F238E27FC236}">
                <a16:creationId xmlns:a16="http://schemas.microsoft.com/office/drawing/2014/main" id="{E88090B7-FADB-4997-9554-7EC9D42C9772}"/>
              </a:ext>
            </a:extLst>
          </p:cNvPr>
          <p:cNvPicPr>
            <a:picLocks noChangeAspect="1"/>
          </p:cNvPicPr>
          <p:nvPr/>
        </p:nvPicPr>
        <p:blipFill>
          <a:blip r:embed="rId5"/>
          <a:stretch>
            <a:fillRect/>
          </a:stretch>
        </p:blipFill>
        <p:spPr>
          <a:xfrm>
            <a:off x="150627" y="220765"/>
            <a:ext cx="2082983" cy="2127157"/>
          </a:xfrm>
          <a:prstGeom prst="rect">
            <a:avLst/>
          </a:prstGeom>
        </p:spPr>
      </p:pic>
    </p:spTree>
    <p:extLst>
      <p:ext uri="{BB962C8B-B14F-4D97-AF65-F5344CB8AC3E}">
        <p14:creationId xmlns:p14="http://schemas.microsoft.com/office/powerpoint/2010/main" val="19787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16760" y="210026"/>
            <a:ext cx="10531612" cy="5201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Scuba Equipment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Sea Base is proud to offer Aqualung and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Scubapro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as our scuba equipment providers. The following equipment is provided for your adventure.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BC’s with weight integration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Regulators with alternate air 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 gauge consoles include pressure gauge, depth gauge and compass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(dive computers not provided or available for 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Dive light provided for night dives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Sea Base will also provide fins, a snorkel vest and mesh bag.</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7" name="Picture 6" descr="A blue and gold logo&#10;&#10;AI-generated content may be incorrect.">
            <a:extLst>
              <a:ext uri="{FF2B5EF4-FFF2-40B4-BE49-F238E27FC236}">
                <a16:creationId xmlns:a16="http://schemas.microsoft.com/office/drawing/2014/main" id="{C73E45D7-B5D5-45F5-BF71-4136BA7863BD}"/>
              </a:ext>
            </a:extLst>
          </p:cNvPr>
          <p:cNvPicPr>
            <a:picLocks noChangeAspect="1"/>
          </p:cNvPicPr>
          <p:nvPr/>
        </p:nvPicPr>
        <p:blipFill>
          <a:blip r:embed="rId3"/>
          <a:stretch>
            <a:fillRect/>
          </a:stretch>
        </p:blipFill>
        <p:spPr>
          <a:xfrm>
            <a:off x="217501" y="119020"/>
            <a:ext cx="1601968" cy="1635941"/>
          </a:xfrm>
          <a:prstGeom prst="rect">
            <a:avLst/>
          </a:prstGeom>
        </p:spPr>
      </p:pic>
      <p:pic>
        <p:nvPicPr>
          <p:cNvPr id="2" name="Picture 1" descr="A blue and white logo&#10;&#10;Description automatically generated">
            <a:extLst>
              <a:ext uri="{FF2B5EF4-FFF2-40B4-BE49-F238E27FC236}">
                <a16:creationId xmlns:a16="http://schemas.microsoft.com/office/drawing/2014/main" id="{F15E4085-205E-F532-8F72-71E6F24E618A}"/>
              </a:ext>
            </a:extLst>
          </p:cNvPr>
          <p:cNvPicPr>
            <a:picLocks noChangeAspect="1"/>
          </p:cNvPicPr>
          <p:nvPr/>
        </p:nvPicPr>
        <p:blipFill>
          <a:blip r:embed="rId4"/>
          <a:stretch>
            <a:fillRect/>
          </a:stretch>
        </p:blipFill>
        <p:spPr>
          <a:xfrm>
            <a:off x="9545478" y="4382779"/>
            <a:ext cx="2190750" cy="1228725"/>
          </a:xfrm>
          <a:prstGeom prst="rect">
            <a:avLst/>
          </a:prstGeom>
        </p:spPr>
      </p:pic>
      <p:pic>
        <p:nvPicPr>
          <p:cNvPr id="4" name="Picture 3" descr="A blue and white logo&#10;&#10;AI-generated content may be incorrect.">
            <a:extLst>
              <a:ext uri="{FF2B5EF4-FFF2-40B4-BE49-F238E27FC236}">
                <a16:creationId xmlns:a16="http://schemas.microsoft.com/office/drawing/2014/main" id="{0DA11D2D-C3C0-5FB4-A186-530949687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6528" y="2252335"/>
            <a:ext cx="1409700" cy="1409700"/>
          </a:xfrm>
          <a:prstGeom prst="rect">
            <a:avLst/>
          </a:prstGeom>
        </p:spPr>
      </p:pic>
      <p:sp>
        <p:nvSpPr>
          <p:cNvPr id="10" name="TextBox 9">
            <a:extLst>
              <a:ext uri="{FF2B5EF4-FFF2-40B4-BE49-F238E27FC236}">
                <a16:creationId xmlns:a16="http://schemas.microsoft.com/office/drawing/2014/main" id="{5C3134E1-4DEC-032A-982E-37EDF659CF32}"/>
              </a:ext>
            </a:extLst>
          </p:cNvPr>
          <p:cNvSpPr txBox="1"/>
          <p:nvPr/>
        </p:nvSpPr>
        <p:spPr>
          <a:xfrm>
            <a:off x="2324989" y="5778251"/>
            <a:ext cx="83158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recommended that participants purchase fins and practice using them during any pool sessions scheduled as a part of their Sea Base training plan.</a:t>
            </a:r>
          </a:p>
        </p:txBody>
      </p:sp>
    </p:spTree>
    <p:extLst>
      <p:ext uri="{BB962C8B-B14F-4D97-AF65-F5344CB8AC3E}">
        <p14:creationId xmlns:p14="http://schemas.microsoft.com/office/powerpoint/2010/main" val="221060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24669" y="1127696"/>
            <a:ext cx="10531612" cy="4832092"/>
          </a:xfrm>
          <a:prstGeom prst="rect">
            <a:avLst/>
          </a:prstGeom>
          <a:noFill/>
        </p:spPr>
        <p:txBody>
          <a:bodyPr wrap="square" lIns="91440" tIns="45720" rIns="91440" bIns="45720" rtlCol="0" anchor="t">
            <a:spAutoFit/>
          </a:bodyPr>
          <a:lstStyle/>
          <a:p>
            <a:pPr algn="ctr"/>
            <a:r>
              <a:rPr lang="en-US" sz="4800" dirty="0">
                <a:solidFill>
                  <a:schemeClr val="bg1"/>
                </a:solidFill>
              </a:rPr>
              <a:t>Scuba Equipment</a:t>
            </a:r>
          </a:p>
          <a:p>
            <a:pPr algn="ctr"/>
            <a:r>
              <a:rPr lang="en-US" sz="3200" dirty="0">
                <a:solidFill>
                  <a:schemeClr val="bg1"/>
                </a:solidFill>
                <a:effectLst>
                  <a:outerShdw blurRad="38100" dist="38100" dir="2700000" algn="tl">
                    <a:srgbClr val="000000">
                      <a:alpha val="43137"/>
                    </a:srgbClr>
                  </a:outerShdw>
                </a:effectLst>
              </a:rPr>
              <a:t>Sea Base does </a:t>
            </a:r>
            <a:r>
              <a:rPr lang="en-US" sz="3200" b="1" u="sng" dirty="0">
                <a:solidFill>
                  <a:schemeClr val="bg1"/>
                </a:solidFill>
                <a:effectLst>
                  <a:outerShdw blurRad="38100" dist="38100" dir="2700000" algn="tl">
                    <a:srgbClr val="000000">
                      <a:alpha val="43137"/>
                    </a:srgbClr>
                  </a:outerShdw>
                </a:effectLst>
              </a:rPr>
              <a:t>not</a:t>
            </a:r>
            <a:r>
              <a:rPr lang="en-US" sz="3200" dirty="0">
                <a:solidFill>
                  <a:schemeClr val="bg1"/>
                </a:solidFill>
                <a:effectLst>
                  <a:outerShdw blurRad="38100" dist="38100" dir="2700000" algn="tl">
                    <a:srgbClr val="000000">
                      <a:alpha val="43137"/>
                    </a:srgbClr>
                  </a:outerShdw>
                </a:effectLst>
              </a:rPr>
              <a:t> provide nor rent the following equipment</a:t>
            </a:r>
          </a:p>
          <a:p>
            <a:pPr algn="ctr"/>
            <a:endParaRPr lang="en-US" sz="32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Mask &amp; snorkel</a:t>
            </a:r>
            <a:endParaRPr lang="en-US" sz="2800" dirty="0">
              <a:solidFill>
                <a:schemeClr val="bg1"/>
              </a:solidFill>
              <a:effectLst>
                <a:outerShdw blurRad="38100" dist="38100" dir="2700000" algn="tl">
                  <a:srgbClr val="000000">
                    <a:alpha val="43137"/>
                  </a:srgbClr>
                </a:outerShdw>
              </a:effectLst>
              <a:ea typeface="Calibri"/>
              <a:cs typeface="Calibri"/>
            </a:endParaRP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Watch </a:t>
            </a:r>
            <a:endParaRPr lang="en-US" sz="2800" dirty="0">
              <a:solidFill>
                <a:schemeClr val="bg1"/>
              </a:solidFill>
              <a:effectLst>
                <a:outerShdw blurRad="38100" dist="38100" dir="2700000" algn="tl">
                  <a:srgbClr val="000000">
                    <a:alpha val="43137"/>
                  </a:srgbClr>
                </a:outerShdw>
              </a:effectLst>
              <a:ea typeface="Calibri"/>
              <a:cs typeface="Calibri"/>
            </a:endParaRP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computers (not required)</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Full wetsuits available for rent (only needed for spring programs)</a:t>
            </a:r>
          </a:p>
          <a:p>
            <a:endParaRPr lang="en-US" sz="2800" dirty="0">
              <a:solidFill>
                <a:schemeClr val="bg1"/>
              </a:solidFill>
              <a:effectLst>
                <a:outerShdw blurRad="38100" dist="38100" dir="2700000" algn="tl">
                  <a:srgbClr val="000000">
                    <a:alpha val="43137"/>
                  </a:srgbClr>
                </a:outerShdw>
              </a:effectLst>
            </a:endParaRPr>
          </a:p>
          <a:p>
            <a:r>
              <a:rPr lang="en-US" sz="2800" dirty="0">
                <a:solidFill>
                  <a:schemeClr val="bg1"/>
                </a:solidFill>
                <a:effectLst>
                  <a:outerShdw blurRad="38100" dist="38100" dir="2700000" algn="tl">
                    <a:srgbClr val="000000">
                      <a:alpha val="43137"/>
                    </a:srgbClr>
                  </a:outerShdw>
                </a:effectLst>
              </a:rPr>
              <a:t>Masks, snorkels and dive watches are available for purchase through the Ships Store</a:t>
            </a:r>
          </a:p>
        </p:txBody>
      </p:sp>
      <p:pic>
        <p:nvPicPr>
          <p:cNvPr id="7" name="Picture 6" descr="A blue and gold logo&#10;&#10;AI-generated content may be incorrect.">
            <a:extLst>
              <a:ext uri="{FF2B5EF4-FFF2-40B4-BE49-F238E27FC236}">
                <a16:creationId xmlns:a16="http://schemas.microsoft.com/office/drawing/2014/main" id="{17E6CC7A-D052-4DAB-9AAA-20A0E502EF64}"/>
              </a:ext>
            </a:extLst>
          </p:cNvPr>
          <p:cNvPicPr>
            <a:picLocks noChangeAspect="1"/>
          </p:cNvPicPr>
          <p:nvPr/>
        </p:nvPicPr>
        <p:blipFill>
          <a:blip r:embed="rId3"/>
          <a:stretch>
            <a:fillRect/>
          </a:stretch>
        </p:blipFill>
        <p:spPr>
          <a:xfrm>
            <a:off x="71602" y="164320"/>
            <a:ext cx="2082983" cy="2127157"/>
          </a:xfrm>
          <a:prstGeom prst="rect">
            <a:avLst/>
          </a:prstGeom>
        </p:spPr>
      </p:pic>
    </p:spTree>
    <p:extLst>
      <p:ext uri="{BB962C8B-B14F-4D97-AF65-F5344CB8AC3E}">
        <p14:creationId xmlns:p14="http://schemas.microsoft.com/office/powerpoint/2010/main" val="26715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74934" y="639068"/>
            <a:ext cx="5961942" cy="2831544"/>
          </a:xfrm>
          <a:prstGeom prst="rect">
            <a:avLst/>
          </a:prstGeom>
          <a:noFill/>
        </p:spPr>
        <p:txBody>
          <a:bodyPr wrap="square" rtlCol="0">
            <a:spAutoFit/>
          </a:bodyPr>
          <a:lstStyle/>
          <a:p>
            <a:r>
              <a:rPr lang="en-US" sz="3600">
                <a:solidFill>
                  <a:schemeClr val="bg1"/>
                </a:solidFill>
              </a:rPr>
              <a:t>Dive Boat Fleet</a:t>
            </a:r>
          </a:p>
          <a:p>
            <a:endParaRPr lang="en-US" sz="2800">
              <a:solidFill>
                <a:schemeClr val="bg1"/>
              </a:solidFill>
            </a:endParaRPr>
          </a:p>
          <a:p>
            <a:r>
              <a:rPr lang="en-US">
                <a:solidFill>
                  <a:schemeClr val="bg1"/>
                </a:solidFill>
              </a:rPr>
              <a:t>Five 46 ft. Newton dive boats built for our divers</a:t>
            </a:r>
          </a:p>
          <a:p>
            <a:r>
              <a:rPr lang="en-US">
                <a:solidFill>
                  <a:schemeClr val="bg1"/>
                </a:solidFill>
              </a:rPr>
              <a:t>One 36 ft. Newton dedicated to certification classes</a:t>
            </a:r>
          </a:p>
          <a:p>
            <a:endParaRPr lang="en-US" sz="2400">
              <a:solidFill>
                <a:schemeClr val="bg1"/>
              </a:solidFill>
            </a:endParaRPr>
          </a:p>
          <a:p>
            <a:r>
              <a:rPr lang="en-US">
                <a:solidFill>
                  <a:schemeClr val="bg1"/>
                </a:solidFill>
              </a:rPr>
              <a:t>All boats are US Coast Guard Inspected and have Oxygen, AED’s, underwater recall systems, First Aid Kits,</a:t>
            </a:r>
          </a:p>
          <a:p>
            <a:r>
              <a:rPr lang="en-US">
                <a:solidFill>
                  <a:schemeClr val="bg1"/>
                </a:solidFill>
              </a:rPr>
              <a:t>Marine Head, EPIRB and VHF Radios.</a:t>
            </a:r>
          </a:p>
        </p:txBody>
      </p:sp>
      <p:pic>
        <p:nvPicPr>
          <p:cNvPr id="6" name="Picture 5" descr="A blue and gold logo&#10;&#10;AI-generated content may be incorrect.">
            <a:extLst>
              <a:ext uri="{FF2B5EF4-FFF2-40B4-BE49-F238E27FC236}">
                <a16:creationId xmlns:a16="http://schemas.microsoft.com/office/drawing/2014/main" id="{E87B0DA9-EC75-47BC-BE22-4911F0338275}"/>
              </a:ext>
            </a:extLst>
          </p:cNvPr>
          <p:cNvPicPr>
            <a:picLocks noChangeAspect="1"/>
          </p:cNvPicPr>
          <p:nvPr/>
        </p:nvPicPr>
        <p:blipFill>
          <a:blip r:embed="rId3"/>
          <a:stretch>
            <a:fillRect/>
          </a:stretch>
        </p:blipFill>
        <p:spPr>
          <a:xfrm>
            <a:off x="184647" y="141743"/>
            <a:ext cx="2082983" cy="2127157"/>
          </a:xfrm>
          <a:prstGeom prst="rect">
            <a:avLst/>
          </a:prstGeom>
        </p:spPr>
      </p:pic>
      <p:pic>
        <p:nvPicPr>
          <p:cNvPr id="2" name="Picture 1" descr="A boat in the water&#10;&#10;Description automatically generated">
            <a:extLst>
              <a:ext uri="{FF2B5EF4-FFF2-40B4-BE49-F238E27FC236}">
                <a16:creationId xmlns:a16="http://schemas.microsoft.com/office/drawing/2014/main" id="{37FD3BF1-3FA1-15DE-A4EC-4936C1E7CB1C}"/>
              </a:ext>
            </a:extLst>
          </p:cNvPr>
          <p:cNvPicPr>
            <a:picLocks noChangeAspect="1"/>
          </p:cNvPicPr>
          <p:nvPr/>
        </p:nvPicPr>
        <p:blipFill>
          <a:blip r:embed="rId4"/>
          <a:stretch>
            <a:fillRect/>
          </a:stretch>
        </p:blipFill>
        <p:spPr>
          <a:xfrm>
            <a:off x="468812" y="2398017"/>
            <a:ext cx="3028950" cy="4295775"/>
          </a:xfrm>
          <a:prstGeom prst="rect">
            <a:avLst/>
          </a:prstGeom>
        </p:spPr>
      </p:pic>
      <p:pic>
        <p:nvPicPr>
          <p:cNvPr id="4" name="Picture 3" descr="A group of boats in the water&#10;&#10;Description automatically generated">
            <a:extLst>
              <a:ext uri="{FF2B5EF4-FFF2-40B4-BE49-F238E27FC236}">
                <a16:creationId xmlns:a16="http://schemas.microsoft.com/office/drawing/2014/main" id="{1455F0F2-776D-3A39-B555-01EE6C75A692}"/>
              </a:ext>
            </a:extLst>
          </p:cNvPr>
          <p:cNvPicPr>
            <a:picLocks noChangeAspect="1"/>
          </p:cNvPicPr>
          <p:nvPr/>
        </p:nvPicPr>
        <p:blipFill>
          <a:blip r:embed="rId5"/>
          <a:stretch>
            <a:fillRect/>
          </a:stretch>
        </p:blipFill>
        <p:spPr>
          <a:xfrm>
            <a:off x="4442108" y="3423846"/>
            <a:ext cx="5019675" cy="3267075"/>
          </a:xfrm>
          <a:prstGeom prst="rect">
            <a:avLst/>
          </a:prstGeom>
        </p:spPr>
      </p:pic>
    </p:spTree>
    <p:extLst>
      <p:ext uri="{BB962C8B-B14F-4D97-AF65-F5344CB8AC3E}">
        <p14:creationId xmlns:p14="http://schemas.microsoft.com/office/powerpoint/2010/main" val="32571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3949" y="1571254"/>
            <a:ext cx="11152054" cy="4401205"/>
          </a:xfrm>
          <a:prstGeom prst="rect">
            <a:avLst/>
          </a:prstGeom>
          <a:noFill/>
        </p:spPr>
        <p:txBody>
          <a:bodyPr wrap="square" lIns="91440" tIns="45720" rIns="91440" bIns="45720" rtlCol="0" anchor="t">
            <a:spAutoFit/>
          </a:bodyPr>
          <a:lstStyle/>
          <a:p>
            <a:pPr algn="r"/>
            <a:r>
              <a:rPr lang="en-US" sz="3200" b="1" dirty="0">
                <a:solidFill>
                  <a:schemeClr val="bg1"/>
                </a:solidFill>
              </a:rPr>
              <a:t>Scuba Medical Document System</a:t>
            </a:r>
            <a:r>
              <a:rPr lang="en-US" sz="3200" dirty="0">
                <a:solidFill>
                  <a:schemeClr val="bg1"/>
                </a:solidFill>
              </a:rPr>
              <a:t> </a:t>
            </a:r>
          </a:p>
          <a:p>
            <a:endParaRPr lang="en-US" sz="3200" dirty="0">
              <a:solidFill>
                <a:schemeClr val="bg1"/>
              </a:solidFill>
            </a:endParaRPr>
          </a:p>
          <a:p>
            <a:r>
              <a:rPr lang="en-US" dirty="0">
                <a:solidFill>
                  <a:schemeClr val="bg1"/>
                </a:solidFill>
              </a:rPr>
              <a:t>Documents that are needed for the Scuba Certification Programs will be sent to your Crew Leader for you to review. All documents are loaded onto your personal CampDoc account. The Crew Leader will be responsible for supplying CampDoc with the names, date of birth and an adults email address to set up your personal CampDoc profile. You will then be able to complete and upload the forms on the CampDoc system.</a:t>
            </a:r>
            <a:endParaRPr lang="en-US" dirty="0">
              <a:solidFill>
                <a:schemeClr val="bg1"/>
              </a:solidFill>
              <a:ea typeface="Calibri"/>
              <a:cs typeface="Calibri"/>
            </a:endParaRPr>
          </a:p>
          <a:p>
            <a:endParaRPr lang="en-US" dirty="0">
              <a:solidFill>
                <a:schemeClr val="bg1"/>
              </a:solidFill>
            </a:endParaRPr>
          </a:p>
          <a:p>
            <a:pPr lvl="1"/>
            <a:r>
              <a:rPr lang="en-US" dirty="0">
                <a:solidFill>
                  <a:schemeClr val="bg1"/>
                </a:solidFill>
              </a:rPr>
              <a:t>For Spring crews this is due no later than </a:t>
            </a:r>
            <a:r>
              <a:rPr lang="en-US" b="1" dirty="0">
                <a:solidFill>
                  <a:schemeClr val="bg1"/>
                </a:solidFill>
              </a:rPr>
              <a:t>January 1</a:t>
            </a:r>
            <a:r>
              <a:rPr lang="en-US" b="1" baseline="30000" dirty="0">
                <a:solidFill>
                  <a:schemeClr val="bg1"/>
                </a:solidFill>
              </a:rPr>
              <a:t>st</a:t>
            </a:r>
            <a:endParaRPr lang="en-US" dirty="0">
              <a:solidFill>
                <a:schemeClr val="bg1"/>
              </a:solidFill>
            </a:endParaRPr>
          </a:p>
          <a:p>
            <a:pPr lvl="1"/>
            <a:r>
              <a:rPr lang="en-US" dirty="0">
                <a:solidFill>
                  <a:schemeClr val="bg1"/>
                </a:solidFill>
              </a:rPr>
              <a:t>For Summer crews this is due no later than </a:t>
            </a:r>
            <a:r>
              <a:rPr lang="en-US" b="1" dirty="0">
                <a:solidFill>
                  <a:schemeClr val="bg1"/>
                </a:solidFill>
              </a:rPr>
              <a:t>March 1</a:t>
            </a:r>
            <a:r>
              <a:rPr lang="en-US" b="1" baseline="30000" dirty="0">
                <a:solidFill>
                  <a:schemeClr val="bg1"/>
                </a:solidFill>
              </a:rPr>
              <a:t>st</a:t>
            </a:r>
            <a:endParaRPr lang="en-US" dirty="0">
              <a:solidFill>
                <a:schemeClr val="bg1"/>
              </a:solidFill>
            </a:endParaRPr>
          </a:p>
          <a:p>
            <a:endParaRPr lang="en-US" dirty="0">
              <a:solidFill>
                <a:schemeClr val="bg1"/>
              </a:solidFill>
            </a:endParaRPr>
          </a:p>
          <a:p>
            <a:r>
              <a:rPr lang="en-US" u="sng" dirty="0">
                <a:solidFill>
                  <a:schemeClr val="bg1"/>
                </a:solidFill>
              </a:rPr>
              <a:t>Documents returned after the deadline may affect your crew’s ability to participate in their full adventure.</a:t>
            </a:r>
          </a:p>
          <a:p>
            <a:endParaRPr lang="en-US" b="1" dirty="0">
              <a:solidFill>
                <a:schemeClr val="bg1"/>
              </a:solidFill>
            </a:endParaRPr>
          </a:p>
          <a:p>
            <a:r>
              <a:rPr lang="en-US" b="1" dirty="0">
                <a:solidFill>
                  <a:schemeClr val="bg1"/>
                </a:solidFill>
              </a:rPr>
              <a:t>*As a special note:</a:t>
            </a:r>
            <a:r>
              <a:rPr lang="en-US" dirty="0">
                <a:solidFill>
                  <a:schemeClr val="bg1"/>
                </a:solidFill>
              </a:rPr>
              <a:t> It is suggested that you keep a copy of the Scouting America Medical and RSTC Diver Medical Questionnaire for your personal records.</a:t>
            </a:r>
          </a:p>
        </p:txBody>
      </p:sp>
      <p:pic>
        <p:nvPicPr>
          <p:cNvPr id="4" name="Picture 3" descr="A blue and gold logo&#10;&#10;AI-generated content may be incorrect.">
            <a:extLst>
              <a:ext uri="{FF2B5EF4-FFF2-40B4-BE49-F238E27FC236}">
                <a16:creationId xmlns:a16="http://schemas.microsoft.com/office/drawing/2014/main" id="{A54588FC-5489-47C8-A6AB-76B290575A53}"/>
              </a:ext>
            </a:extLst>
          </p:cNvPr>
          <p:cNvPicPr>
            <a:picLocks noChangeAspect="1"/>
          </p:cNvPicPr>
          <p:nvPr/>
        </p:nvPicPr>
        <p:blipFill>
          <a:blip r:embed="rId3"/>
          <a:stretch>
            <a:fillRect/>
          </a:stretch>
        </p:blipFill>
        <p:spPr>
          <a:xfrm>
            <a:off x="175025" y="101880"/>
            <a:ext cx="2082983" cy="2127157"/>
          </a:xfrm>
          <a:prstGeom prst="rect">
            <a:avLst/>
          </a:prstGeom>
        </p:spPr>
      </p:pic>
    </p:spTree>
    <p:extLst>
      <p:ext uri="{BB962C8B-B14F-4D97-AF65-F5344CB8AC3E}">
        <p14:creationId xmlns:p14="http://schemas.microsoft.com/office/powerpoint/2010/main" val="18163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49976" y="1590518"/>
            <a:ext cx="10620778" cy="3847207"/>
          </a:xfrm>
          <a:prstGeom prst="rect">
            <a:avLst/>
          </a:prstGeom>
          <a:noFill/>
        </p:spPr>
        <p:txBody>
          <a:bodyPr wrap="square" lIns="91440" tIns="45720" rIns="91440" bIns="45720" rtlCol="0" anchor="t">
            <a:spAutoFit/>
          </a:bodyPr>
          <a:lstStyle/>
          <a:p>
            <a:pPr algn="ctr"/>
            <a:r>
              <a:rPr lang="en-US" sz="3200" b="1" dirty="0">
                <a:solidFill>
                  <a:schemeClr val="bg1"/>
                </a:solidFill>
              </a:rPr>
              <a:t>Scuba Medical Document System</a:t>
            </a:r>
            <a:r>
              <a:rPr lang="en-US" sz="3200" dirty="0">
                <a:solidFill>
                  <a:schemeClr val="bg1"/>
                </a:solidFill>
              </a:rPr>
              <a:t> </a:t>
            </a:r>
          </a:p>
          <a:p>
            <a:endParaRPr lang="en-US" sz="3200" dirty="0">
              <a:solidFill>
                <a:schemeClr val="bg1"/>
              </a:solidFill>
            </a:endParaRPr>
          </a:p>
          <a:p>
            <a:r>
              <a:rPr lang="en-US" dirty="0">
                <a:solidFill>
                  <a:schemeClr val="bg1"/>
                </a:solidFill>
              </a:rPr>
              <a:t>Required documents for Scuba Certification Adventure:</a:t>
            </a:r>
          </a:p>
          <a:p>
            <a:pPr marL="285750" indent="-285750">
              <a:buFont typeface="Arial" panose="020B0604020202020204" pitchFamily="34" charset="0"/>
              <a:buChar char="•"/>
            </a:pPr>
            <a:r>
              <a:rPr lang="en-US" dirty="0">
                <a:solidFill>
                  <a:schemeClr val="bg1"/>
                </a:solidFill>
              </a:rPr>
              <a:t>Scouting America AHMR Parts A, B and C signed by a physician (MD or DO only)</a:t>
            </a:r>
            <a:endParaRPr lang="en-US" dirty="0">
              <a:solidFill>
                <a:schemeClr val="bg1"/>
              </a:solidFill>
              <a:ea typeface="Calibri"/>
              <a:cs typeface="Calibri"/>
            </a:endParaRPr>
          </a:p>
          <a:p>
            <a:pPr marL="285750" indent="-285750">
              <a:buFont typeface="Arial" panose="020B0604020202020204" pitchFamily="34" charset="0"/>
              <a:buChar char="•"/>
            </a:pPr>
            <a:r>
              <a:rPr lang="en-US" dirty="0">
                <a:solidFill>
                  <a:schemeClr val="bg1"/>
                </a:solidFill>
              </a:rPr>
              <a:t>RSTC Diver Medical Questionnaire signed by a physician (MD or DO only)*</a:t>
            </a:r>
          </a:p>
          <a:p>
            <a:pPr marL="285750" indent="-285750">
              <a:buFont typeface="Arial" panose="020B0604020202020204" pitchFamily="34" charset="0"/>
              <a:buChar char="•"/>
            </a:pPr>
            <a:r>
              <a:rPr lang="en-US" dirty="0">
                <a:solidFill>
                  <a:schemeClr val="bg1"/>
                </a:solidFill>
              </a:rPr>
              <a:t>PADI Release for General Training  - Open Water Certification</a:t>
            </a:r>
          </a:p>
          <a:p>
            <a:pPr marL="285750" indent="-285750">
              <a:buFont typeface="Arial" panose="020B0604020202020204" pitchFamily="34" charset="0"/>
              <a:buChar char="•"/>
            </a:pPr>
            <a:r>
              <a:rPr lang="en-US" dirty="0">
                <a:solidFill>
                  <a:schemeClr val="bg1"/>
                </a:solidFill>
              </a:rPr>
              <a:t>PADI Continuing Education documents – Rescue Diver Certification</a:t>
            </a:r>
          </a:p>
          <a:p>
            <a:pPr marL="285750" indent="-285750">
              <a:buFont typeface="Arial" panose="020B0604020202020204" pitchFamily="34" charset="0"/>
              <a:buChar char="•"/>
            </a:pPr>
            <a:r>
              <a:rPr lang="en-US" dirty="0">
                <a:solidFill>
                  <a:schemeClr val="bg1"/>
                </a:solidFill>
              </a:rPr>
              <a:t>PADI Safe Diving Practices Statement</a:t>
            </a:r>
          </a:p>
          <a:p>
            <a:pPr marL="285750" indent="-285750">
              <a:buFont typeface="Arial" panose="020B0604020202020204" pitchFamily="34" charset="0"/>
              <a:buChar char="•"/>
            </a:pPr>
            <a:r>
              <a:rPr lang="en-US" dirty="0">
                <a:solidFill>
                  <a:schemeClr val="bg1"/>
                </a:solidFill>
              </a:rPr>
              <a:t>PADI Florida Addendum Notice to the Minor Child’s Parent</a:t>
            </a:r>
          </a:p>
          <a:p>
            <a:pPr marL="285750" indent="-285750">
              <a:buFont typeface="Arial" panose="020B0604020202020204" pitchFamily="34" charset="0"/>
              <a:buChar char="•"/>
            </a:pPr>
            <a:r>
              <a:rPr lang="en-US" dirty="0">
                <a:solidFill>
                  <a:schemeClr val="bg1"/>
                </a:solidFill>
              </a:rPr>
              <a:t>Advanced Scuba Certification card for Rescue Diver Certification</a:t>
            </a:r>
          </a:p>
          <a:p>
            <a:pPr marL="0" marR="0">
              <a:spcBef>
                <a:spcPts val="0"/>
              </a:spcBef>
              <a:spcAft>
                <a:spcPts val="0"/>
              </a:spcAft>
            </a:pPr>
            <a:endParaRPr lang="en-US" sz="1800" b="1" u="sng" dirty="0">
              <a:solidFill>
                <a:schemeClr val="bg1"/>
              </a:solidFill>
              <a:effectLst/>
              <a:latin typeface="Calibri" panose="020F0502020204030204" pitchFamily="34" charset="0"/>
              <a:ea typeface="Calibri" panose="020F0502020204030204" pitchFamily="34" charset="0"/>
            </a:endParaRPr>
          </a:p>
          <a:p>
            <a:r>
              <a:rPr lang="en-US" dirty="0">
                <a:solidFill>
                  <a:schemeClr val="bg1"/>
                </a:solidFill>
              </a:rPr>
              <a:t>*This is a three page document and all pages are required</a:t>
            </a:r>
            <a:endParaRPr lang="en-US" dirty="0">
              <a:solidFill>
                <a:schemeClr val="bg1"/>
              </a:solidFill>
              <a:ea typeface="Calibri"/>
              <a:cs typeface="Calibri"/>
            </a:endParaRPr>
          </a:p>
        </p:txBody>
      </p:sp>
      <p:pic>
        <p:nvPicPr>
          <p:cNvPr id="4" name="Picture 3" descr="A blue and gold logo&#10;&#10;AI-generated content may be incorrect.">
            <a:extLst>
              <a:ext uri="{FF2B5EF4-FFF2-40B4-BE49-F238E27FC236}">
                <a16:creationId xmlns:a16="http://schemas.microsoft.com/office/drawing/2014/main" id="{E596CD71-0A95-44FF-BE2D-21EEDEE10744}"/>
              </a:ext>
            </a:extLst>
          </p:cNvPr>
          <p:cNvPicPr>
            <a:picLocks noChangeAspect="1"/>
          </p:cNvPicPr>
          <p:nvPr/>
        </p:nvPicPr>
        <p:blipFill>
          <a:blip r:embed="rId3"/>
          <a:stretch>
            <a:fillRect/>
          </a:stretch>
        </p:blipFill>
        <p:spPr>
          <a:xfrm>
            <a:off x="267986" y="85298"/>
            <a:ext cx="2082983" cy="2127157"/>
          </a:xfrm>
          <a:prstGeom prst="rect">
            <a:avLst/>
          </a:prstGeom>
        </p:spPr>
      </p:pic>
    </p:spTree>
    <p:extLst>
      <p:ext uri="{BB962C8B-B14F-4D97-AF65-F5344CB8AC3E}">
        <p14:creationId xmlns:p14="http://schemas.microsoft.com/office/powerpoint/2010/main" val="103447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46564" y="2030926"/>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053981" y="3179408"/>
            <a:ext cx="10425445" cy="2831544"/>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The following pages are meant to be a guide for the more common conditions and not an </a:t>
            </a:r>
          </a:p>
          <a:p>
            <a:r>
              <a:rPr lang="en-US" sz="2000" dirty="0">
                <a:solidFill>
                  <a:schemeClr val="bg1"/>
                </a:solidFill>
                <a:effectLst>
                  <a:outerShdw blurRad="38100" dist="38100" dir="2700000" algn="tl">
                    <a:srgbClr val="000000">
                      <a:alpha val="43137"/>
                    </a:srgbClr>
                  </a:outerShdw>
                </a:effectLst>
              </a:rPr>
              <a:t>absolute list. If you have a medical condition that may be of concern, please contact the Scuba </a:t>
            </a:r>
          </a:p>
          <a:p>
            <a:r>
              <a:rPr lang="en-US" sz="2000" dirty="0">
                <a:solidFill>
                  <a:schemeClr val="bg1"/>
                </a:solidFill>
                <a:effectLst>
                  <a:outerShdw blurRad="38100" dist="38100" dir="2700000" algn="tl">
                    <a:srgbClr val="000000">
                      <a:alpha val="43137"/>
                    </a:srgbClr>
                  </a:outerShdw>
                </a:effectLst>
              </a:rPr>
              <a:t>Department at Sea Base for guidance</a:t>
            </a:r>
          </a:p>
          <a:p>
            <a:endParaRPr lang="en-US" dirty="0">
              <a:solidFill>
                <a:schemeClr val="bg1"/>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60E5875B-2696-44C5-8157-D140685118C5}"/>
              </a:ext>
            </a:extLst>
          </p:cNvPr>
          <p:cNvPicPr>
            <a:picLocks noChangeAspect="1"/>
          </p:cNvPicPr>
          <p:nvPr/>
        </p:nvPicPr>
        <p:blipFill>
          <a:blip r:embed="rId4"/>
          <a:stretch>
            <a:fillRect/>
          </a:stretch>
        </p:blipFill>
        <p:spPr>
          <a:xfrm>
            <a:off x="313142" y="257634"/>
            <a:ext cx="2082983" cy="2127157"/>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0222" y="258440"/>
            <a:ext cx="7708901" cy="850899"/>
          </a:xfrm>
        </p:spPr>
        <p:txBody>
          <a:bodyPr/>
          <a:lstStyle/>
          <a:p>
            <a:r>
              <a:rPr lang="en-US">
                <a:solidFill>
                  <a:schemeClr val="bg1"/>
                </a:solidFill>
              </a:rPr>
              <a:t>Brief History of Florida Sea Base</a:t>
            </a:r>
          </a:p>
        </p:txBody>
      </p:sp>
      <p:sp>
        <p:nvSpPr>
          <p:cNvPr id="3" name="Rectangle 2"/>
          <p:cNvSpPr/>
          <p:nvPr/>
        </p:nvSpPr>
        <p:spPr>
          <a:xfrm>
            <a:off x="1345316" y="2265455"/>
            <a:ext cx="10563225" cy="369332"/>
          </a:xfrm>
          <a:prstGeom prst="rect">
            <a:avLst/>
          </a:prstGeom>
        </p:spPr>
        <p:txBody>
          <a:bodyPr wrap="square" lIns="91440" tIns="45720" rIns="91440" bIns="45720" anchor="t">
            <a:spAutoFit/>
          </a:bodyPr>
          <a:lstStyle/>
          <a:p>
            <a:endParaRPr lang="en-US" dirty="0">
              <a:solidFill>
                <a:schemeClr val="bg1"/>
              </a:solidFill>
              <a:effectLst>
                <a:outerShdw blurRad="38100" dist="38100" dir="2700000" algn="tl">
                  <a:srgbClr val="000000">
                    <a:alpha val="43137"/>
                  </a:srgbClr>
                </a:outerShdw>
              </a:effectLst>
              <a:latin typeface="Helvetica"/>
              <a:cs typeface="Helvetica"/>
            </a:endParaRPr>
          </a:p>
        </p:txBody>
      </p:sp>
      <p:pic>
        <p:nvPicPr>
          <p:cNvPr id="6" name="Picture 5" descr="A blue and gold logo&#10;&#10;AI-generated content may be incorrect.">
            <a:extLst>
              <a:ext uri="{FF2B5EF4-FFF2-40B4-BE49-F238E27FC236}">
                <a16:creationId xmlns:a16="http://schemas.microsoft.com/office/drawing/2014/main" id="{7944CF91-22BA-48A5-BA4E-F646548B64A2}"/>
              </a:ext>
            </a:extLst>
          </p:cNvPr>
          <p:cNvPicPr>
            <a:picLocks noChangeAspect="1"/>
          </p:cNvPicPr>
          <p:nvPr/>
        </p:nvPicPr>
        <p:blipFill>
          <a:blip r:embed="rId3"/>
          <a:stretch>
            <a:fillRect/>
          </a:stretch>
        </p:blipFill>
        <p:spPr>
          <a:xfrm>
            <a:off x="142877" y="45760"/>
            <a:ext cx="2082983" cy="2127157"/>
          </a:xfrm>
          <a:prstGeom prst="rect">
            <a:avLst/>
          </a:prstGeom>
        </p:spPr>
      </p:pic>
      <p:sp>
        <p:nvSpPr>
          <p:cNvPr id="4" name="Rectangle 3">
            <a:extLst>
              <a:ext uri="{FF2B5EF4-FFF2-40B4-BE49-F238E27FC236}">
                <a16:creationId xmlns:a16="http://schemas.microsoft.com/office/drawing/2014/main" id="{693B7B5C-00A1-4EAA-7E4C-8B34CB06F93E}"/>
              </a:ext>
            </a:extLst>
          </p:cNvPr>
          <p:cNvSpPr/>
          <p:nvPr/>
        </p:nvSpPr>
        <p:spPr>
          <a:xfrm>
            <a:off x="1356605" y="2378344"/>
            <a:ext cx="10563225" cy="397031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ffectLst>
                  <a:outerShdw blurRad="38100" dist="38100" dir="2700000" algn="tl">
                    <a:srgbClr val="000000">
                      <a:alpha val="43137"/>
                    </a:srgbClr>
                  </a:outerShdw>
                </a:effectLst>
                <a:latin typeface="Helvetica"/>
                <a:cs typeface="Helvetica"/>
              </a:rPr>
              <a:t>The Sea Base began in the early 1970's as a local program in the Florida Keys called the Florida Gateway to High Adventure under the guidance of Sam Wampler, a professional Scouter from the South Florida Council. It offered primarily sailing programs using local marinas and chartered boats sailing to the Bahamas and back. As the idea caught on and grew, it joined the high adventure offerings of the National Council of Scouting America along with Philmont Scout Ranch and the Northern Tier High Adventure Base. In 1979 the Sea Base acquired a permanent facility on Lower </a:t>
            </a:r>
            <a:r>
              <a:rPr lang="en-US" dirty="0" err="1">
                <a:solidFill>
                  <a:schemeClr val="bg1"/>
                </a:solidFill>
                <a:effectLst>
                  <a:outerShdw blurRad="38100" dist="38100" dir="2700000" algn="tl">
                    <a:srgbClr val="000000">
                      <a:alpha val="43137"/>
                    </a:srgbClr>
                  </a:outerShdw>
                </a:effectLst>
                <a:latin typeface="Helvetica"/>
                <a:cs typeface="Helvetica"/>
              </a:rPr>
              <a:t>Matecumbe</a:t>
            </a:r>
            <a:r>
              <a:rPr lang="en-US" dirty="0">
                <a:solidFill>
                  <a:schemeClr val="bg1"/>
                </a:solidFill>
                <a:effectLst>
                  <a:outerShdw blurRad="38100" dist="38100" dir="2700000" algn="tl">
                    <a:srgbClr val="000000">
                      <a:alpha val="43137"/>
                    </a:srgbClr>
                  </a:outerShdw>
                </a:effectLst>
                <a:latin typeface="Helvetica"/>
                <a:cs typeface="Helvetica"/>
              </a:rPr>
              <a:t> Key and when this opened for Scouts in 1980 it was renamed the Florida National High Adventure Sea Base. As the popularity of this program grew, scuba diving was added and in 1984 Scouting America received the gift of Big Munson Island from Homer </a:t>
            </a:r>
            <a:r>
              <a:rPr lang="en-US" dirty="0" err="1">
                <a:solidFill>
                  <a:schemeClr val="bg1"/>
                </a:solidFill>
                <a:effectLst>
                  <a:outerShdw blurRad="38100" dist="38100" dir="2700000" algn="tl">
                    <a:srgbClr val="000000">
                      <a:alpha val="43137"/>
                    </a:srgbClr>
                  </a:outerShdw>
                </a:effectLst>
                <a:latin typeface="Helvetica"/>
                <a:cs typeface="Helvetica"/>
              </a:rPr>
              <a:t>Formsby</a:t>
            </a:r>
            <a:r>
              <a:rPr lang="en-US" dirty="0">
                <a:solidFill>
                  <a:schemeClr val="bg1"/>
                </a:solidFill>
                <a:effectLst>
                  <a:outerShdw blurRad="38100" dist="38100" dir="2700000" algn="tl">
                    <a:srgbClr val="000000">
                      <a:alpha val="43137"/>
                    </a:srgbClr>
                  </a:outerShdw>
                </a:effectLst>
                <a:latin typeface="Helvetica"/>
                <a:cs typeface="Helvetica"/>
              </a:rPr>
              <a:t>. This undeveloped island offered tremendous program potential as an outpost for primitive camping, Robinson Crusoe style. During this time period the sailing program concentrated on sailing around the fabulous Florida Keys. New sailing programs were started that originated and ended in Marsh Harbour in the beautiful Abaco Islands of the Bahamas.</a:t>
            </a:r>
          </a:p>
          <a:p>
            <a:endParaRPr lang="en-US" dirty="0">
              <a:solidFill>
                <a:schemeClr val="bg1"/>
              </a:solidFill>
              <a:effectLst>
                <a:outerShdw blurRad="38100" dist="38100" dir="2700000" algn="tl">
                  <a:srgbClr val="000000">
                    <a:alpha val="43137"/>
                  </a:srgbClr>
                </a:outerShdw>
              </a:effectLst>
              <a:latin typeface="Helvetica"/>
              <a:cs typeface="Helvetica"/>
            </a:endParaRPr>
          </a:p>
        </p:txBody>
      </p:sp>
    </p:spTree>
    <p:extLst>
      <p:ext uri="{BB962C8B-B14F-4D97-AF65-F5344CB8AC3E}">
        <p14:creationId xmlns:p14="http://schemas.microsoft.com/office/powerpoint/2010/main" val="646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10211" y="1081739"/>
            <a:ext cx="8043292" cy="954107"/>
          </a:xfrm>
          <a:prstGeom prst="rect">
            <a:avLst/>
          </a:prstGeom>
          <a:noFill/>
        </p:spPr>
        <p:txBody>
          <a:bodyPr wrap="none" lIns="91440" tIns="45720" rIns="91440" bIns="45720" rtlCol="0" anchor="t">
            <a:spAutoFit/>
          </a:bodyPr>
          <a:lstStyle/>
          <a:p>
            <a:pPr algn="ctr"/>
            <a:r>
              <a:rPr lang="en-US" sz="2800" dirty="0">
                <a:solidFill>
                  <a:schemeClr val="bg1"/>
                </a:solidFill>
              </a:rPr>
              <a:t>Absolute medical contradictions for scuba diving with </a:t>
            </a:r>
            <a:endParaRPr lang="en-US">
              <a:solidFill>
                <a:schemeClr val="bg1"/>
              </a:solidFill>
              <a:ea typeface="Calibri" panose="020F0502020204030204"/>
              <a:cs typeface="Calibri" panose="020F0502020204030204"/>
            </a:endParaRPr>
          </a:p>
          <a:p>
            <a:pPr algn="ctr"/>
            <a:r>
              <a:rPr lang="en-US" sz="2800" dirty="0">
                <a:solidFill>
                  <a:schemeClr val="bg1"/>
                </a:solidFill>
              </a:rPr>
              <a:t>Scouting America</a:t>
            </a:r>
            <a:endParaRPr lang="en-US" dirty="0">
              <a:solidFill>
                <a:schemeClr val="bg1"/>
              </a:solidFill>
            </a:endParaRPr>
          </a:p>
        </p:txBody>
      </p:sp>
      <p:sp>
        <p:nvSpPr>
          <p:cNvPr id="7" name="TextBox 6"/>
          <p:cNvSpPr txBox="1"/>
          <p:nvPr/>
        </p:nvSpPr>
        <p:spPr>
          <a:xfrm>
            <a:off x="1112592" y="1667523"/>
            <a:ext cx="10807980" cy="52014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Asthma</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Epilepsy/Seizures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Insulin dependent diabetes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Multiple (more than one) medication for ADD, ADHD or depression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Anxiety requiring medication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Narcolepsy</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Spontaneous pneumothorax</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Exceeding the weight limit of 295 pounds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Migraines with auras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Los of hearing in one ear</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Blood thinners</a:t>
            </a:r>
          </a:p>
          <a:p>
            <a:pPr marL="285750" indent="-285750">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dirty="0">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DA11666F-7DE1-42BC-B661-FC00AA68BF8A}"/>
              </a:ext>
            </a:extLst>
          </p:cNvPr>
          <p:cNvPicPr>
            <a:picLocks noChangeAspect="1"/>
          </p:cNvPicPr>
          <p:nvPr/>
        </p:nvPicPr>
        <p:blipFill>
          <a:blip r:embed="rId4"/>
          <a:stretch>
            <a:fillRect/>
          </a:stretch>
        </p:blipFill>
        <p:spPr>
          <a:xfrm>
            <a:off x="217501" y="119077"/>
            <a:ext cx="1790182" cy="1828146"/>
          </a:xfrm>
          <a:prstGeom prst="rect">
            <a:avLst/>
          </a:prstGeom>
        </p:spPr>
      </p:pic>
    </p:spTree>
    <p:extLst>
      <p:ext uri="{BB962C8B-B14F-4D97-AF65-F5344CB8AC3E}">
        <p14:creationId xmlns:p14="http://schemas.microsoft.com/office/powerpoint/2010/main" val="2447839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14675" y="1416829"/>
            <a:ext cx="7562007" cy="523220"/>
          </a:xfrm>
          <a:prstGeom prst="rect">
            <a:avLst/>
          </a:prstGeom>
          <a:noFill/>
        </p:spPr>
        <p:txBody>
          <a:bodyPr wrap="none" lIns="91440" tIns="45720" rIns="91440" bIns="45720" rtlCol="0" anchor="t">
            <a:spAutoFit/>
          </a:bodyPr>
          <a:lstStyle/>
          <a:p>
            <a:r>
              <a:rPr lang="en-US" sz="2800" dirty="0">
                <a:solidFill>
                  <a:schemeClr val="bg1"/>
                </a:solidFill>
              </a:rPr>
              <a:t>Risk factors for scuba diving with Scouting America</a:t>
            </a:r>
          </a:p>
        </p:txBody>
      </p:sp>
      <p:sp>
        <p:nvSpPr>
          <p:cNvPr id="7" name="TextBox 6"/>
          <p:cNvSpPr txBox="1"/>
          <p:nvPr/>
        </p:nvSpPr>
        <p:spPr>
          <a:xfrm>
            <a:off x="1018743" y="2388035"/>
            <a:ext cx="10807980" cy="397801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Ear and Sinus Problems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Panic Disorder</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Recent surgery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Active psychosis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Leukemia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Certain Medications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Chemotherapy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Migraines requiring medication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Sickle-cell disease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Pregnancy</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Pacemakers</a:t>
            </a:r>
          </a:p>
          <a:p>
            <a:pPr marL="285750" indent="-285750">
              <a:buFont typeface="Arial" panose="020B0604020202020204" pitchFamily="34" charset="0"/>
              <a:buChar char="•"/>
            </a:pPr>
            <a:endParaRPr lang="en-US" sz="105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dirty="0">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8661C1DA-8B0B-44EC-9F8F-E16BBB0AAB82}"/>
              </a:ext>
            </a:extLst>
          </p:cNvPr>
          <p:cNvPicPr>
            <a:picLocks noChangeAspect="1"/>
          </p:cNvPicPr>
          <p:nvPr/>
        </p:nvPicPr>
        <p:blipFill>
          <a:blip r:embed="rId4"/>
          <a:stretch>
            <a:fillRect/>
          </a:stretch>
        </p:blipFill>
        <p:spPr>
          <a:xfrm>
            <a:off x="217500" y="119166"/>
            <a:ext cx="2082983" cy="2127157"/>
          </a:xfrm>
          <a:prstGeom prst="rect">
            <a:avLst/>
          </a:prstGeom>
        </p:spPr>
      </p:pic>
    </p:spTree>
    <p:extLst>
      <p:ext uri="{BB962C8B-B14F-4D97-AF65-F5344CB8AC3E}">
        <p14:creationId xmlns:p14="http://schemas.microsoft.com/office/powerpoint/2010/main" val="3051156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26264" y="2224378"/>
            <a:ext cx="11505520" cy="4001095"/>
          </a:xfrm>
          <a:prstGeom prst="rect">
            <a:avLst/>
          </a:prstGeom>
          <a:noFill/>
        </p:spPr>
        <p:txBody>
          <a:bodyPr wrap="square" lIns="91440" tIns="45720" rIns="91440" bIns="45720" rtlCol="0" anchor="t">
            <a:spAutoFit/>
          </a:bodyPr>
          <a:lstStyle/>
          <a:p>
            <a:r>
              <a:rPr lang="en-US" sz="2200" dirty="0">
                <a:solidFill>
                  <a:schemeClr val="bg1"/>
                </a:solidFill>
                <a:effectLst>
                  <a:outerShdw blurRad="38100" dist="38100" dir="2700000" algn="tl">
                    <a:srgbClr val="000000">
                      <a:alpha val="43137"/>
                    </a:srgbClr>
                  </a:outerShdw>
                </a:effectLst>
              </a:rPr>
              <a:t>The Scouting America Annual Health and Medical Record Part C and RSTC Diver Medical Questionnaire must be signed by a Physician (MD or DO only) within the last year.  </a:t>
            </a:r>
            <a:endParaRPr lang="en-US" sz="2400" dirty="0">
              <a:solidFill>
                <a:schemeClr val="bg1"/>
              </a:solidFill>
              <a:effectLst>
                <a:outerShdw blurRad="38100" dist="38100" dir="2700000" algn="tl">
                  <a:srgbClr val="000000">
                    <a:alpha val="43137"/>
                  </a:srgbClr>
                </a:outerShdw>
              </a:effectLst>
              <a:ea typeface="Calibri"/>
              <a:cs typeface="Calibri"/>
            </a:endParaRPr>
          </a:p>
          <a:p>
            <a:endParaRPr lang="en-US" sz="2400" u="sng">
              <a:solidFill>
                <a:schemeClr val="bg1"/>
              </a:solidFill>
              <a:effectLst>
                <a:outerShdw blurRad="38100" dist="38100" dir="2700000" algn="tl">
                  <a:srgbClr val="000000">
                    <a:alpha val="43137"/>
                  </a:srgbClr>
                </a:outerShdw>
              </a:effectLst>
            </a:endParaRPr>
          </a:p>
          <a:p>
            <a:endParaRPr lang="en-US" sz="2400" u="sng">
              <a:solidFill>
                <a:schemeClr val="bg1"/>
              </a:solidFill>
              <a:effectLst>
                <a:outerShdw blurRad="38100" dist="38100" dir="2700000" algn="tl">
                  <a:srgbClr val="000000">
                    <a:alpha val="43137"/>
                  </a:srgbClr>
                </a:outerShdw>
              </a:effectLst>
            </a:endParaRPr>
          </a:p>
          <a:p>
            <a:r>
              <a:rPr lang="en-US" sz="2400" u="sng" dirty="0">
                <a:solidFill>
                  <a:schemeClr val="bg1"/>
                </a:solidFill>
                <a:effectLst>
                  <a:outerShdw blurRad="38100" dist="38100" dir="2700000" algn="tl">
                    <a:srgbClr val="000000">
                      <a:alpha val="43137"/>
                    </a:srgbClr>
                  </a:outerShdw>
                </a:effectLst>
              </a:rPr>
              <a:t>Hypertensive:</a:t>
            </a:r>
            <a:endParaRPr lang="en-US" sz="2400" u="sng" dirty="0">
              <a:solidFill>
                <a:schemeClr val="bg1"/>
              </a:solidFill>
              <a:effectLst>
                <a:outerShdw blurRad="38100" dist="38100" dir="2700000" algn="tl">
                  <a:srgbClr val="000000">
                    <a:alpha val="43137"/>
                  </a:srgbClr>
                </a:outerShdw>
              </a:effectLst>
              <a:ea typeface="Calibri"/>
              <a:cs typeface="Calibri"/>
            </a:endParaRPr>
          </a:p>
          <a:p>
            <a:r>
              <a:rPr lang="en-US" sz="2400" dirty="0">
                <a:solidFill>
                  <a:schemeClr val="bg1"/>
                </a:solidFill>
                <a:effectLst>
                  <a:outerShdw blurRad="38100" dist="38100" dir="2700000" algn="tl">
                    <a:srgbClr val="000000">
                      <a:alpha val="43137"/>
                    </a:srgbClr>
                  </a:outerShdw>
                </a:effectLst>
              </a:rPr>
              <a:t>Blood pressure must be lower than 140/90 prior to arrival at Sea Base.</a:t>
            </a:r>
            <a:endParaRPr lang="en-US" sz="2400" dirty="0">
              <a:solidFill>
                <a:schemeClr val="bg1"/>
              </a:solidFill>
              <a:effectLst>
                <a:outerShdw blurRad="38100" dist="38100" dir="2700000" algn="tl">
                  <a:srgbClr val="000000">
                    <a:alpha val="43137"/>
                  </a:srgbClr>
                </a:outerShdw>
              </a:effectLst>
              <a:ea typeface="Calibri"/>
              <a:cs typeface="Calibri"/>
            </a:endParaRPr>
          </a:p>
          <a:p>
            <a:endParaRPr lang="en-US">
              <a:solidFill>
                <a:schemeClr val="bg1"/>
              </a:solidFill>
              <a:effectLst>
                <a:outerShdw blurRad="38100" dist="38100" dir="2700000" algn="tl">
                  <a:srgbClr val="000000">
                    <a:alpha val="43137"/>
                  </a:srgbClr>
                </a:outerShdw>
              </a:effectLst>
            </a:endParaRPr>
          </a:p>
          <a:p>
            <a:endParaRPr lang="en-US">
              <a:solidFill>
                <a:schemeClr val="bg1"/>
              </a:solidFill>
              <a:effectLst>
                <a:outerShdw blurRad="38100" dist="38100" dir="2700000" algn="tl">
                  <a:srgbClr val="000000">
                    <a:alpha val="43137"/>
                  </a:srgbClr>
                </a:outerShdw>
              </a:effectLst>
            </a:endParaRPr>
          </a:p>
          <a:p>
            <a:endParaRPr lang="en-US">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 is at the discretion of the </a:t>
            </a:r>
            <a:endParaRPr lang="en-US" sz="2000" dirty="0">
              <a:solidFill>
                <a:srgbClr val="C00000"/>
              </a:solidFill>
              <a:effectLst>
                <a:outerShdw blurRad="38100" dist="38100" dir="2700000" algn="tl">
                  <a:srgbClr val="000000">
                    <a:alpha val="43137"/>
                  </a:srgbClr>
                </a:outerShdw>
              </a:effectLst>
              <a:ea typeface="Calibri"/>
              <a:cs typeface="Calibri"/>
            </a:endParaRP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endParaRPr lang="en-US" sz="2000" dirty="0">
              <a:solidFill>
                <a:srgbClr val="C00000"/>
              </a:solidFill>
              <a:effectLst>
                <a:outerShdw blurRad="38100" dist="38100" dir="2700000" algn="tl">
                  <a:srgbClr val="000000">
                    <a:alpha val="43137"/>
                  </a:srgbClr>
                </a:outerShdw>
              </a:effectLst>
              <a:ea typeface="Calibri"/>
              <a:cs typeface="Calibri"/>
            </a:endParaRP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9EFC6A28-3E45-492B-A2EA-46C599196A26}"/>
              </a:ext>
            </a:extLst>
          </p:cNvPr>
          <p:cNvPicPr>
            <a:picLocks noChangeAspect="1"/>
          </p:cNvPicPr>
          <p:nvPr/>
        </p:nvPicPr>
        <p:blipFill>
          <a:blip r:embed="rId4"/>
          <a:stretch>
            <a:fillRect/>
          </a:stretch>
        </p:blipFill>
        <p:spPr>
          <a:xfrm>
            <a:off x="52268" y="96587"/>
            <a:ext cx="2082983" cy="2127157"/>
          </a:xfrm>
          <a:prstGeom prst="rect">
            <a:avLst/>
          </a:prstGeom>
        </p:spPr>
      </p:pic>
    </p:spTree>
    <p:extLst>
      <p:ext uri="{BB962C8B-B14F-4D97-AF65-F5344CB8AC3E}">
        <p14:creationId xmlns:p14="http://schemas.microsoft.com/office/powerpoint/2010/main" val="242642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957352"/>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32845" y="2082296"/>
            <a:ext cx="11255197" cy="3416320"/>
          </a:xfrm>
          <a:prstGeom prst="rect">
            <a:avLst/>
          </a:prstGeom>
          <a:noFill/>
        </p:spPr>
        <p:txBody>
          <a:bodyPr wrap="none" rtlCol="0">
            <a:spAutoFit/>
          </a:bodyPr>
          <a:lstStyle/>
          <a:p>
            <a:endParaRPr lang="en-US" sz="2400" u="sng">
              <a:solidFill>
                <a:schemeClr val="bg1"/>
              </a:solidFill>
              <a:effectLst>
                <a:outerShdw blurRad="38100" dist="38100" dir="2700000" algn="tl">
                  <a:srgbClr val="000000">
                    <a:alpha val="43137"/>
                  </a:srgbClr>
                </a:outerShdw>
              </a:effectLst>
            </a:endParaRPr>
          </a:p>
          <a:p>
            <a:r>
              <a:rPr lang="en-US" sz="2400" u="sng">
                <a:solidFill>
                  <a:schemeClr val="bg1"/>
                </a:solidFill>
                <a:effectLst>
                  <a:outerShdw blurRad="38100" dist="38100" dir="2700000" algn="tl">
                    <a:srgbClr val="000000">
                      <a:alpha val="43137"/>
                    </a:srgbClr>
                  </a:outerShdw>
                </a:effectLst>
              </a:rPr>
              <a:t>Seizures (Epilepsy):</a:t>
            </a:r>
          </a:p>
          <a:p>
            <a:r>
              <a:rPr lang="en-US">
                <a:solidFill>
                  <a:schemeClr val="bg1"/>
                </a:solidFill>
                <a:effectLst>
                  <a:outerShdw blurRad="38100" dist="38100" dir="2700000" algn="tl">
                    <a:srgbClr val="000000">
                      <a:alpha val="43137"/>
                    </a:srgbClr>
                  </a:outerShdw>
                </a:effectLst>
              </a:rPr>
              <a:t>Seizures while snorkeling or scuba diving are extremely dangerous and often fatal.</a:t>
            </a:r>
          </a:p>
          <a:p>
            <a:pPr marL="342900" indent="-34290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Diving or snorkeling as part of an official scouting activity is prohibited for participants with a history of 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 No participant with a history of seizures or taking anti-epileptic medication may snorkel or scuba dive. Prospective </a:t>
            </a:r>
          </a:p>
          <a:p>
            <a:r>
              <a:rPr lang="en-US">
                <a:solidFill>
                  <a:schemeClr val="bg1"/>
                </a:solidFill>
                <a:effectLst>
                  <a:outerShdw blurRad="38100" dist="38100" dir="2700000" algn="tl">
                    <a:srgbClr val="000000">
                      <a:alpha val="43137"/>
                    </a:srgbClr>
                  </a:outerShdw>
                </a:effectLst>
              </a:rPr>
              <a:t>      participants with a history of febrile seizures may be considered for snorkeling or scuba diving after a formal</a:t>
            </a:r>
          </a:p>
          <a:p>
            <a:r>
              <a:rPr lang="en-US">
                <a:solidFill>
                  <a:schemeClr val="bg1"/>
                </a:solidFill>
                <a:effectLst>
                  <a:outerShdw blurRad="38100" dist="38100" dir="2700000" algn="tl">
                    <a:srgbClr val="000000">
                      <a:alpha val="43137"/>
                    </a:srgbClr>
                  </a:outerShdw>
                </a:effectLst>
              </a:rPr>
              <a:t>      consult with their neurologist.</a:t>
            </a:r>
          </a:p>
          <a:p>
            <a:endParaRPr lang="en-US">
              <a:solidFill>
                <a:schemeClr val="bg1"/>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51A1C081-FE2D-4452-8209-DC463EF48F25}"/>
              </a:ext>
            </a:extLst>
          </p:cNvPr>
          <p:cNvPicPr>
            <a:picLocks noChangeAspect="1"/>
          </p:cNvPicPr>
          <p:nvPr/>
        </p:nvPicPr>
        <p:blipFill>
          <a:blip r:embed="rId4"/>
          <a:stretch>
            <a:fillRect/>
          </a:stretch>
        </p:blipFill>
        <p:spPr>
          <a:xfrm>
            <a:off x="217500" y="119166"/>
            <a:ext cx="2082983" cy="2127157"/>
          </a:xfrm>
          <a:prstGeom prst="rect">
            <a:avLst/>
          </a:prstGeom>
        </p:spPr>
      </p:pic>
    </p:spTree>
    <p:extLst>
      <p:ext uri="{BB962C8B-B14F-4D97-AF65-F5344CB8AC3E}">
        <p14:creationId xmlns:p14="http://schemas.microsoft.com/office/powerpoint/2010/main" val="319440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667584"/>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43908" y="1615019"/>
            <a:ext cx="11730592" cy="4985980"/>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Weight Limits:</a:t>
            </a:r>
          </a:p>
          <a:p>
            <a:r>
              <a:rPr lang="en-US">
                <a:solidFill>
                  <a:schemeClr val="bg1"/>
                </a:solidFill>
              </a:rPr>
              <a:t>Due to rescue equipment restrictions and evacuation efforts from remote sites, under no circumstances will any individual exceeding 295 pounds be permitted to participate. Anyone arriving at Sea Base exceeding 295 pounds will be sent home at their own expense. No refund will be given.</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Concussions:</a:t>
            </a:r>
          </a:p>
          <a:p>
            <a:r>
              <a:rPr lang="en-US">
                <a:solidFill>
                  <a:schemeClr val="bg1"/>
                </a:solidFill>
                <a:effectLst>
                  <a:outerShdw blurRad="38100" dist="38100" dir="2700000" algn="tl">
                    <a:srgbClr val="000000">
                      <a:alpha val="43137"/>
                    </a:srgbClr>
                  </a:outerShdw>
                </a:effectLst>
              </a:rPr>
              <a:t>Those participants who have suffered a concussion and any side effects from the concussion should contact Sea Base to discuss this issue. Please provide the following information on the Scouting America Medical:</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When did the injury occur?</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Was there any loss of consciousness, inability to recollect events?</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Were there reports of disorientation after the incident?</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Have there been any lingering affects?</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7802B704-9D35-463D-BB74-4BFE69B0BCCE}"/>
              </a:ext>
            </a:extLst>
          </p:cNvPr>
          <p:cNvPicPr>
            <a:picLocks noChangeAspect="1"/>
          </p:cNvPicPr>
          <p:nvPr/>
        </p:nvPicPr>
        <p:blipFill>
          <a:blip r:embed="rId4"/>
          <a:stretch>
            <a:fillRect/>
          </a:stretch>
        </p:blipFill>
        <p:spPr>
          <a:xfrm>
            <a:off x="52269" y="492"/>
            <a:ext cx="1618488" cy="1652811"/>
          </a:xfrm>
          <a:prstGeom prst="rect">
            <a:avLst/>
          </a:prstGeom>
        </p:spPr>
      </p:pic>
    </p:spTree>
    <p:extLst>
      <p:ext uri="{BB962C8B-B14F-4D97-AF65-F5344CB8AC3E}">
        <p14:creationId xmlns:p14="http://schemas.microsoft.com/office/powerpoint/2010/main" val="148303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80044" y="1280785"/>
            <a:ext cx="11790658" cy="5570756"/>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Psychological and Emotional Difficulties (ADD, ADHD, anxiety and depression)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Any condition should be well controlled</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Diving as part of an official scouting activity is prohibited for</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taking more than one medication for any of these conditions</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with anxiety disorder requiring medication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Anxiety Medication: Participants with anxiety requiring medication will not be cleared to scuba dive.</a:t>
            </a:r>
            <a:endParaRPr lang="en-US" sz="2400">
              <a:solidFill>
                <a:srgbClr val="FF0000"/>
              </a:solidFill>
              <a:effectLst>
                <a:outerShdw blurRad="38100" dist="38100" dir="2700000" algn="tl">
                  <a:srgbClr val="000000">
                    <a:alpha val="43137"/>
                  </a:srgbClr>
                </a:outerShdw>
              </a:effectLst>
            </a:endParaRPr>
          </a:p>
          <a:p>
            <a:pPr algn="ctr"/>
            <a:endParaRPr lang="en-US">
              <a:solidFill>
                <a:schemeClr val="bg1"/>
              </a:solidFill>
              <a:effectLst>
                <a:outerShdw blurRad="38100" dist="38100" dir="2700000" algn="tl">
                  <a:srgbClr val="000000">
                    <a:alpha val="43137"/>
                  </a:srgbClr>
                </a:outerShdw>
              </a:effectLst>
            </a:endParaRPr>
          </a:p>
          <a:p>
            <a:pPr algn="ctr"/>
            <a:r>
              <a:rPr lang="en-US" b="1">
                <a:solidFill>
                  <a:schemeClr val="bg1"/>
                </a:solidFill>
                <a:effectLst>
                  <a:outerShdw blurRad="38100" dist="38100" dir="2700000" algn="tl">
                    <a:srgbClr val="000000">
                      <a:alpha val="43137"/>
                    </a:srgbClr>
                  </a:outerShdw>
                </a:effectLst>
              </a:rPr>
              <a:t>***Medications***</a:t>
            </a:r>
          </a:p>
          <a:p>
            <a:pPr algn="ctr"/>
            <a:r>
              <a:rPr lang="en-US">
                <a:solidFill>
                  <a:schemeClr val="bg1"/>
                </a:solidFill>
                <a:effectLst>
                  <a:outerShdw blurRad="38100" dist="38100" dir="2700000" algn="tl">
                    <a:srgbClr val="000000">
                      <a:alpha val="43137"/>
                    </a:srgbClr>
                  </a:outerShdw>
                </a:effectLst>
              </a:rPr>
              <a:t>Participants, youth or adult, taking multiple medications for ADD, ADHD, depression or any psychological condition will not be cleared for scuba diving. Those Participants requiring medication to control anxiety will not be cleared for scuba diving. Those that are currently certified or have a physician’s approval for scuba diving will not be cleared to scuba dive at Sea Base. There are no exceptions, exclusions or waivers to this policy.</a:t>
            </a: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FBE6E2D1-4227-475D-A64C-BE3E6FB01086}"/>
              </a:ext>
            </a:extLst>
          </p:cNvPr>
          <p:cNvPicPr>
            <a:picLocks noChangeAspect="1"/>
          </p:cNvPicPr>
          <p:nvPr/>
        </p:nvPicPr>
        <p:blipFill>
          <a:blip r:embed="rId4"/>
          <a:stretch>
            <a:fillRect/>
          </a:stretch>
        </p:blipFill>
        <p:spPr>
          <a:xfrm>
            <a:off x="217500" y="118897"/>
            <a:ext cx="1193611" cy="1218924"/>
          </a:xfrm>
          <a:prstGeom prst="rect">
            <a:avLst/>
          </a:prstGeom>
        </p:spPr>
      </p:pic>
    </p:spTree>
    <p:extLst>
      <p:ext uri="{BB962C8B-B14F-4D97-AF65-F5344CB8AC3E}">
        <p14:creationId xmlns:p14="http://schemas.microsoft.com/office/powerpoint/2010/main" val="109377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17500" y="1950532"/>
            <a:ext cx="11904225" cy="4370427"/>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Asthma or Reactive Airway Disease:</a:t>
            </a:r>
          </a:p>
          <a:p>
            <a:pPr marL="285750" indent="-285750">
              <a:buFont typeface="Arial" panose="020B0604020202020204" pitchFamily="34" charset="0"/>
              <a:buChar char="•"/>
            </a:pPr>
            <a:r>
              <a:rPr lang="en-US">
                <a:solidFill>
                  <a:schemeClr val="bg1"/>
                </a:solidFill>
              </a:rPr>
              <a:t>Diving as part of an official scouting activity is prohibited for persons being treated for asthma or reactive airway disease</a:t>
            </a:r>
          </a:p>
          <a:p>
            <a:pPr marL="285750" indent="-285750">
              <a:buFont typeface="Arial" panose="020B0604020202020204" pitchFamily="34" charset="0"/>
              <a:buChar char="•"/>
            </a:pPr>
            <a:r>
              <a:rPr lang="en-US">
                <a:solidFill>
                  <a:schemeClr val="bg1"/>
                </a:solidFill>
              </a:rPr>
              <a:t>Persons with a history of asthma who have been asymptomatic and have not used medications to control asthma for five years or more may be allowed to scuba dive if resolution of asthma is specifically confirmed by their physician and includes provocative pulmonary function testing conducted by a pulmonologist. </a:t>
            </a:r>
          </a:p>
          <a:p>
            <a:r>
              <a:rPr lang="en-US">
                <a:solidFill>
                  <a:schemeClr val="bg1"/>
                </a:solidFill>
              </a:rPr>
              <a:t>	—Provocative testing can include exercise, hypertonic saline, a hyperpnea test, etc.</a:t>
            </a:r>
          </a:p>
          <a:p>
            <a:pPr algn="ct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 </a:t>
            </a:r>
            <a:r>
              <a:rPr lang="en-US" sz="2000">
                <a:solidFill>
                  <a:schemeClr val="bg1"/>
                </a:solidFill>
                <a:effectLst>
                  <a:outerShdw blurRad="38100" dist="38100" dir="2700000" algn="tl">
                    <a:srgbClr val="000000">
                      <a:alpha val="43137"/>
                    </a:srgbClr>
                  </a:outerShdw>
                </a:effectLst>
              </a:rPr>
              <a:t> </a:t>
            </a:r>
            <a:r>
              <a:rPr lang="en-US">
                <a:solidFill>
                  <a:schemeClr val="bg1"/>
                </a:solidFill>
                <a:sym typeface="Symbol" panose="05050102010706020507" pitchFamily="18" charset="2"/>
              </a:rPr>
              <a:t></a:t>
            </a:r>
            <a:r>
              <a:rPr lang="en-US" b="1">
                <a:solidFill>
                  <a:schemeClr val="bg1"/>
                </a:solidFill>
              </a:rPr>
              <a:t>Asthma Information</a:t>
            </a:r>
            <a:r>
              <a:rPr lang="en-US">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youth or adult, with asthma will not be cleared to scuba dive. The predisposing factors, severity of attacks or intermitted asthma does not change this Scouting America policy. Those that are currently scuba certified or have a physician’s approval for scuba diving will not be cleared to scuba dive at Sea Base. There are no exceptions, exclusions or waivers to this policy.</a:t>
            </a:r>
            <a:r>
              <a:rPr lang="en-US">
                <a:solidFill>
                  <a:schemeClr val="bg1"/>
                </a:solidFill>
                <a:effectLst>
                  <a:outerShdw blurRad="38100" dist="38100" dir="2700000" algn="tl">
                    <a:srgbClr val="000000">
                      <a:alpha val="43137"/>
                    </a:srgbClr>
                  </a:outerShdw>
                </a:effectLst>
              </a:rPr>
              <a:t>  </a:t>
            </a:r>
          </a:p>
          <a:p>
            <a:endParaRPr lang="en-US">
              <a:solidFill>
                <a:schemeClr val="bg1"/>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DDD701C9-FE82-4762-9531-B9E4F633CFE6}"/>
              </a:ext>
            </a:extLst>
          </p:cNvPr>
          <p:cNvPicPr>
            <a:picLocks noChangeAspect="1"/>
          </p:cNvPicPr>
          <p:nvPr/>
        </p:nvPicPr>
        <p:blipFill>
          <a:blip r:embed="rId4"/>
          <a:stretch>
            <a:fillRect/>
          </a:stretch>
        </p:blipFill>
        <p:spPr>
          <a:xfrm>
            <a:off x="217500" y="119088"/>
            <a:ext cx="1825789" cy="1864508"/>
          </a:xfrm>
          <a:prstGeom prst="rect">
            <a:avLst/>
          </a:prstGeom>
        </p:spPr>
      </p:pic>
    </p:spTree>
    <p:extLst>
      <p:ext uri="{BB962C8B-B14F-4D97-AF65-F5344CB8AC3E}">
        <p14:creationId xmlns:p14="http://schemas.microsoft.com/office/powerpoint/2010/main" val="233693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50958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98789" y="1107156"/>
            <a:ext cx="11994421" cy="5632311"/>
          </a:xfrm>
          <a:prstGeom prst="rect">
            <a:avLst/>
          </a:prstGeom>
          <a:noFill/>
        </p:spPr>
        <p:txBody>
          <a:bodyPr wrap="square" rtlCol="0">
            <a:spAutoFit/>
          </a:bodyPr>
          <a:lstStyle/>
          <a:p>
            <a:r>
              <a:rPr lang="en-US" sz="2000" b="1">
                <a:solidFill>
                  <a:schemeClr val="bg1"/>
                </a:solidFill>
                <a:effectLst>
                  <a:outerShdw blurRad="38100" dist="38100" dir="2700000" algn="tl">
                    <a:srgbClr val="000000">
                      <a:alpha val="43137"/>
                    </a:srgbClr>
                  </a:outerShdw>
                </a:effectLst>
              </a:rPr>
              <a:t>Diabetes:</a:t>
            </a:r>
          </a:p>
          <a:p>
            <a:pPr marL="285750" indent="-285750">
              <a:buFont typeface="Arial" panose="020B0604020202020204" pitchFamily="34" charset="0"/>
              <a:buChar char="•"/>
            </a:pPr>
            <a:r>
              <a:rPr lang="en-US" b="1">
                <a:solidFill>
                  <a:schemeClr val="bg1"/>
                </a:solidFill>
                <a:sym typeface="Symbol" panose="05050102010706020507" pitchFamily="18" charset="2"/>
              </a:rPr>
              <a:t>Diving as part of an official scouting activity is prohibited for the following</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For persons under the age of 18 with a diagnosis of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using insulin to control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diabetes, who are non-insulin dependent and who have had recurrent problems and/or hospitalizations for diabetic problems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any HbA1c test greater than 7.0 in the previous 12 months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having a documented or suspected hypoglycemic event requiring treatment or assessment in the previous 12 months</a:t>
            </a:r>
          </a:p>
          <a:p>
            <a:pPr marL="285750" indent="-285750">
              <a:buFont typeface="Arial" panose="020B0604020202020204" pitchFamily="34" charset="0"/>
              <a:buChar char="•"/>
            </a:pPr>
            <a:r>
              <a:rPr lang="en-US" b="1">
                <a:solidFill>
                  <a:schemeClr val="bg1"/>
                </a:solidFill>
                <a:sym typeface="Symbol" panose="05050102010706020507" pitchFamily="18" charset="2"/>
              </a:rPr>
              <a:t>Diabetes is considered well-controlled when the following are met:</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The acceptable oral medications for diabetic control are as single agents only: </a:t>
            </a:r>
            <a:r>
              <a:rPr lang="en-US" sz="1400" err="1">
                <a:solidFill>
                  <a:schemeClr val="bg1"/>
                </a:solidFill>
                <a:sym typeface="Symbol" panose="05050102010706020507" pitchFamily="18" charset="2"/>
              </a:rPr>
              <a:t>metaformin</a:t>
            </a:r>
            <a:r>
              <a:rPr lang="en-US" sz="1400">
                <a:solidFill>
                  <a:schemeClr val="bg1"/>
                </a:solidFill>
                <a:sym typeface="Symbol" panose="05050102010706020507" pitchFamily="18" charset="2"/>
              </a:rPr>
              <a:t> and metformin analogs; DPP-4 inhibitors ( sitagliptin, vildagliptin, </a:t>
            </a:r>
            <a:r>
              <a:rPr lang="en-US" sz="1400" err="1">
                <a:solidFill>
                  <a:schemeClr val="bg1"/>
                </a:solidFill>
                <a:sym typeface="Symbol" panose="05050102010706020507" pitchFamily="18" charset="2"/>
              </a:rPr>
              <a:t>alogliptin</a:t>
            </a:r>
            <a:r>
              <a:rPr lang="en-US" sz="1400">
                <a:solidFill>
                  <a:schemeClr val="bg1"/>
                </a:solidFill>
                <a:sym typeface="Symbol" panose="05050102010706020507" pitchFamily="18" charset="2"/>
              </a:rPr>
              <a:t>, </a:t>
            </a:r>
            <a:r>
              <a:rPr lang="en-US" sz="1400" err="1">
                <a:solidFill>
                  <a:schemeClr val="bg1"/>
                </a:solidFill>
                <a:sym typeface="Symbol" panose="05050102010706020507" pitchFamily="18" charset="2"/>
              </a:rPr>
              <a:t>saxagliptin</a:t>
            </a:r>
            <a:r>
              <a:rPr lang="en-US" sz="1400">
                <a:solidFill>
                  <a:schemeClr val="bg1"/>
                </a:solidFill>
                <a:sym typeface="Symbol" panose="05050102010706020507" pitchFamily="18" charset="2"/>
              </a:rPr>
              <a:t> and linagliptin); or SGLT2 inhibitors and analogies</a:t>
            </a:r>
          </a:p>
          <a:p>
            <a:pPr lvl="1"/>
            <a:endParaRPr lang="en-US">
              <a:solidFill>
                <a:schemeClr val="bg1"/>
              </a:solidFill>
              <a:sym typeface="Symbol" panose="05050102010706020507" pitchFamily="18" charset="2"/>
            </a:endParaRPr>
          </a:p>
          <a:p>
            <a:pPr lvl="1"/>
            <a:r>
              <a:rPr lang="en-US">
                <a:solidFill>
                  <a:schemeClr val="bg1"/>
                </a:solidFill>
                <a:sym typeface="Symbol" panose="05050102010706020507" pitchFamily="18" charset="2"/>
              </a:rPr>
              <a:t>Persons over the age of 18 who control their diabetes with exercise and diet (without the aid of medication, except metformin) and documents HbA1c test value less than 7.0 in the last 6 months) may be cleared to scuba dive.</a:t>
            </a:r>
          </a:p>
          <a:p>
            <a:pPr marL="742950" lvl="1" indent="-285750">
              <a:buFont typeface="Courier New" panose="02070309020205020404" pitchFamily="49" charset="0"/>
              <a:buChar char="o"/>
            </a:pPr>
            <a:endParaRPr lang="en-US" sz="1400">
              <a:solidFill>
                <a:schemeClr val="bg1"/>
              </a:solidFill>
              <a:sym typeface="Symbol" panose="05050102010706020507" pitchFamily="18" charset="2"/>
            </a:endParaRPr>
          </a:p>
          <a:p>
            <a:pPr algn="ctr"/>
            <a:r>
              <a:rPr lang="en-US" b="1">
                <a:solidFill>
                  <a:schemeClr val="bg1"/>
                </a:solidFill>
                <a:sym typeface="Symbol" panose="05050102010706020507" pitchFamily="18" charset="2"/>
              </a:rPr>
              <a:t></a:t>
            </a:r>
            <a:r>
              <a:rPr lang="en-US" b="1">
                <a:solidFill>
                  <a:schemeClr val="bg1"/>
                </a:solidFill>
              </a:rPr>
              <a:t>Diabetes Information</a:t>
            </a:r>
            <a:r>
              <a:rPr lang="en-US" b="1">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that are insulin dependent, youth or adult, will not be cleared to scuba dive. Those that are currently scuba certified or have a physician’s approval for scuba diving will not be cleared to scuba dive at Sea Base. Participants younger than 18 years of age with diabetes will not be cleared to scuba dive. There are no exceptions, exclusions or waivers to this policy.</a:t>
            </a:r>
          </a:p>
          <a:p>
            <a:endParaRPr lang="en-US">
              <a:solidFill>
                <a:schemeClr val="bg1"/>
              </a:solidFill>
              <a:effectLst>
                <a:outerShdw blurRad="38100" dist="38100" dir="2700000" algn="tl">
                  <a:srgbClr val="000000">
                    <a:alpha val="43137"/>
                  </a:srgbClr>
                </a:outerShdw>
              </a:effectLst>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9BC51AD1-CFFC-4F7B-B4E4-50A06A1B8D3C}"/>
              </a:ext>
            </a:extLst>
          </p:cNvPr>
          <p:cNvPicPr>
            <a:picLocks noChangeAspect="1"/>
          </p:cNvPicPr>
          <p:nvPr/>
        </p:nvPicPr>
        <p:blipFill>
          <a:blip r:embed="rId4"/>
          <a:stretch>
            <a:fillRect/>
          </a:stretch>
        </p:blipFill>
        <p:spPr>
          <a:xfrm>
            <a:off x="217500" y="118848"/>
            <a:ext cx="1035567" cy="1057528"/>
          </a:xfrm>
          <a:prstGeom prst="rect">
            <a:avLst/>
          </a:prstGeom>
        </p:spPr>
      </p:pic>
    </p:spTree>
    <p:extLst>
      <p:ext uri="{BB962C8B-B14F-4D97-AF65-F5344CB8AC3E}">
        <p14:creationId xmlns:p14="http://schemas.microsoft.com/office/powerpoint/2010/main" val="417636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3357" y="738616"/>
            <a:ext cx="6005286" cy="853497"/>
          </a:xfrm>
        </p:spPr>
        <p:txBody>
          <a:bodyPr/>
          <a:lstStyle/>
          <a:p>
            <a:r>
              <a:rPr lang="en-US">
                <a:solidFill>
                  <a:schemeClr val="bg1"/>
                </a:solidFill>
              </a:rPr>
              <a:t>Crew Leader Information</a:t>
            </a:r>
          </a:p>
        </p:txBody>
      </p:sp>
      <p:sp>
        <p:nvSpPr>
          <p:cNvPr id="3" name="TextBox 2"/>
          <p:cNvSpPr txBox="1"/>
          <p:nvPr/>
        </p:nvSpPr>
        <p:spPr>
          <a:xfrm>
            <a:off x="1503786" y="1979437"/>
            <a:ext cx="10315452"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All adults, 18 years of age or older must have up to date:</a:t>
            </a:r>
          </a:p>
          <a:p>
            <a:r>
              <a:rPr lang="en-US" sz="2000" dirty="0">
                <a:solidFill>
                  <a:schemeClr val="bg1"/>
                </a:solidFill>
                <a:effectLst>
                  <a:outerShdw blurRad="38100" dist="38100" dir="2700000" algn="tl">
                    <a:srgbClr val="000000">
                      <a:alpha val="43137"/>
                    </a:srgbClr>
                  </a:outerShdw>
                </a:effectLst>
              </a:rPr>
              <a:t>            Youth Protection Training</a:t>
            </a:r>
          </a:p>
          <a:p>
            <a:r>
              <a:rPr lang="en-US" sz="2000" dirty="0">
                <a:solidFill>
                  <a:schemeClr val="bg1"/>
                </a:solidFill>
                <a:effectLst>
                  <a:outerShdw blurRad="38100" dist="38100" dir="2700000" algn="tl">
                    <a:srgbClr val="000000">
                      <a:alpha val="43137"/>
                    </a:srgbClr>
                  </a:outerShdw>
                </a:effectLst>
              </a:rPr>
              <a:t>            Scouting America Safe Swim Defense</a:t>
            </a:r>
          </a:p>
          <a:p>
            <a:r>
              <a:rPr lang="en-US" sz="2000" dirty="0">
                <a:solidFill>
                  <a:schemeClr val="bg1"/>
                </a:solidFill>
                <a:effectLst>
                  <a:outerShdw blurRad="38100" dist="38100" dir="2700000" algn="tl">
                    <a:srgbClr val="000000">
                      <a:alpha val="43137"/>
                    </a:srgbClr>
                  </a:outerShdw>
                </a:effectLst>
              </a:rPr>
              <a:t>            Scouting America Safety Afloat</a:t>
            </a:r>
          </a:p>
          <a:p>
            <a:r>
              <a:rPr lang="en-US" sz="2000" dirty="0">
                <a:solidFill>
                  <a:schemeClr val="bg1"/>
                </a:solidFill>
                <a:effectLst>
                  <a:outerShdw blurRad="38100" dist="38100" dir="2700000" algn="tl">
                    <a:srgbClr val="000000">
                      <a:alpha val="43137"/>
                    </a:srgbClr>
                  </a:outerShdw>
                </a:effectLst>
              </a:rPr>
              <a:t>            Scouting America Hazardous Weather Training</a:t>
            </a:r>
          </a:p>
          <a:p>
            <a:endParaRPr lang="en-US" sz="2000" dirty="0">
              <a:solidFill>
                <a:schemeClr val="bg1"/>
              </a:solidFill>
              <a:effectLst>
                <a:outerShdw blurRad="38100" dist="38100" dir="2700000" algn="tl">
                  <a:srgbClr val="000000">
                    <a:alpha val="43137"/>
                  </a:srgbClr>
                </a:outerShdw>
              </a:effectLst>
            </a:endParaRPr>
          </a:p>
          <a:p>
            <a:r>
              <a:rPr lang="en-US" sz="2000" b="1" dirty="0">
                <a:solidFill>
                  <a:schemeClr val="bg1"/>
                </a:solidFill>
                <a:effectLst/>
                <a:latin typeface="Calibri" panose="020F0502020204030204" pitchFamily="34" charset="0"/>
                <a:ea typeface="Calibri" panose="020F0502020204030204" pitchFamily="34" charset="0"/>
              </a:rPr>
              <a:t>Scouting America Membership Card -</a:t>
            </a:r>
            <a:r>
              <a:rPr lang="en-US" sz="2000" dirty="0">
                <a:solidFill>
                  <a:schemeClr val="bg1"/>
                </a:solidFill>
                <a:effectLst/>
                <a:latin typeface="Calibri" panose="020F0502020204030204" pitchFamily="34" charset="0"/>
                <a:ea typeface="Calibri" panose="020F0502020204030204" pitchFamily="34" charset="0"/>
              </a:rPr>
              <a:t>Every participant, both youth and adult must present their Scouting America Membership Card upon arrival at Sea Base. Any person without a membership card will not be permitted to participate in the adventure nor can they remain on base. Those attempting to register with Scouting America upon arrival will not be cleared to participate. </a:t>
            </a:r>
            <a:r>
              <a:rPr lang="en-US" sz="2000" b="1" dirty="0">
                <a:solidFill>
                  <a:schemeClr val="bg1"/>
                </a:solidFill>
                <a:effectLst/>
                <a:latin typeface="Calibri" panose="020F0502020204030204" pitchFamily="34" charset="0"/>
                <a:ea typeface="Calibri" panose="020F0502020204030204" pitchFamily="34" charset="0"/>
              </a:rPr>
              <a:t>Sea Base will not accept rosters in place of individual cards. </a:t>
            </a:r>
            <a:r>
              <a:rPr lang="en-US" sz="2000" dirty="0">
                <a:solidFill>
                  <a:schemeClr val="bg1"/>
                </a:solidFill>
                <a:effectLst/>
                <a:latin typeface="Calibri" panose="020F0502020204030204" pitchFamily="34" charset="0"/>
                <a:ea typeface="Calibri" panose="020F0502020204030204" pitchFamily="34" charset="0"/>
              </a:rPr>
              <a:t>Sea Base will accept either a hard copy, a photocopy, or an electronic copy of membership cards.</a:t>
            </a:r>
            <a:endParaRPr lang="en-US" sz="2400" dirty="0">
              <a:solidFill>
                <a:schemeClr val="bg1"/>
              </a:solidFill>
              <a:effectLst>
                <a:outerShdw blurRad="38100" dist="38100" dir="2700000" algn="tl">
                  <a:srgbClr val="000000">
                    <a:alpha val="43137"/>
                  </a:srgbClr>
                </a:outerShdw>
              </a:effectLst>
            </a:endParaRPr>
          </a:p>
        </p:txBody>
      </p:sp>
      <p:pic>
        <p:nvPicPr>
          <p:cNvPr id="6" name="Picture 5" descr="A blue and gold logo&#10;&#10;AI-generated content may be incorrect.">
            <a:extLst>
              <a:ext uri="{FF2B5EF4-FFF2-40B4-BE49-F238E27FC236}">
                <a16:creationId xmlns:a16="http://schemas.microsoft.com/office/drawing/2014/main" id="{4790E4CE-6853-46B1-AA8F-3B166D4C9C8F}"/>
              </a:ext>
            </a:extLst>
          </p:cNvPr>
          <p:cNvPicPr>
            <a:picLocks noChangeAspect="1"/>
          </p:cNvPicPr>
          <p:nvPr/>
        </p:nvPicPr>
        <p:blipFill>
          <a:blip r:embed="rId3"/>
          <a:stretch>
            <a:fillRect/>
          </a:stretch>
        </p:blipFill>
        <p:spPr>
          <a:xfrm>
            <a:off x="217501" y="119047"/>
            <a:ext cx="1690322" cy="1726168"/>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323" y="477358"/>
            <a:ext cx="6005286" cy="853497"/>
          </a:xfrm>
        </p:spPr>
        <p:txBody>
          <a:bodyPr/>
          <a:lstStyle/>
          <a:p>
            <a:r>
              <a:rPr lang="en-US">
                <a:solidFill>
                  <a:schemeClr val="bg1"/>
                </a:solidFill>
              </a:rPr>
              <a:t>Crew Leader Information</a:t>
            </a:r>
          </a:p>
        </p:txBody>
      </p:sp>
      <p:sp>
        <p:nvSpPr>
          <p:cNvPr id="3" name="TextBox 2"/>
          <p:cNvSpPr txBox="1"/>
          <p:nvPr/>
        </p:nvSpPr>
        <p:spPr>
          <a:xfrm>
            <a:off x="1373156" y="1562100"/>
            <a:ext cx="9925859" cy="4708981"/>
          </a:xfrm>
          <a:prstGeom prst="rect">
            <a:avLst/>
          </a:prstGeom>
          <a:noFill/>
        </p:spPr>
        <p:txBody>
          <a:bodyPr wrap="none" rtlCol="0">
            <a:spAutoFit/>
          </a:bodyPr>
          <a:lstStyle/>
          <a:p>
            <a:r>
              <a:rPr lang="en-US" sz="3600" dirty="0">
                <a:solidFill>
                  <a:schemeClr val="bg1"/>
                </a:solidFill>
                <a:effectLst>
                  <a:outerShdw blurRad="38100" dist="38100" dir="2700000" algn="tl">
                    <a:srgbClr val="000000">
                      <a:alpha val="43137"/>
                    </a:srgbClr>
                  </a:outerShdw>
                </a:effectLst>
              </a:rPr>
              <a:t>Scuba Open Water Class Preparation</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Students must read the provided PADI Open Water Diver Manual</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Students must complete all five Knowledge Reviews from the Manual</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Everyone must watch the PADI Open Water Video provided</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Adult leader completes and signs the “Certification Crew Check</a:t>
            </a:r>
          </a:p>
          <a:p>
            <a:r>
              <a:rPr lang="en-US" sz="2400" dirty="0">
                <a:solidFill>
                  <a:schemeClr val="bg1"/>
                </a:solidFill>
                <a:effectLst>
                  <a:outerShdw blurRad="38100" dist="38100" dir="2700000" algn="tl">
                    <a:srgbClr val="000000">
                      <a:alpha val="43137"/>
                    </a:srgbClr>
                  </a:outerShdw>
                </a:effectLst>
              </a:rPr>
              <a:t>     Off Form”</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Bring the completed and signed form with you to Sea Base</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Have students bring all PADI materials with them to Sea Base</a:t>
            </a:r>
          </a:p>
          <a:p>
            <a:r>
              <a:rPr lang="en-US" sz="2400" dirty="0">
                <a:solidFill>
                  <a:schemeClr val="bg1"/>
                </a:solidFill>
                <a:effectLst>
                  <a:outerShdw blurRad="38100" dist="38100" dir="2700000" algn="tl">
                    <a:srgbClr val="000000">
                      <a:alpha val="43137"/>
                    </a:srgbClr>
                  </a:outerShdw>
                </a:effectLst>
              </a:rPr>
              <a:t>                 • PADI Open Water Manual                                           • PADI Log Book</a:t>
            </a:r>
          </a:p>
          <a:p>
            <a:r>
              <a:rPr lang="en-US" sz="2400" dirty="0">
                <a:solidFill>
                  <a:schemeClr val="bg1"/>
                </a:solidFill>
                <a:effectLst>
                  <a:outerShdw blurRad="38100" dist="38100" dir="2700000" algn="tl">
                    <a:srgbClr val="000000">
                      <a:alpha val="43137"/>
                    </a:srgbClr>
                  </a:outerShdw>
                </a:effectLst>
              </a:rPr>
              <a:t>                 • Completed and signed Student Record File             • RDP</a:t>
            </a:r>
          </a:p>
          <a:p>
            <a:pPr algn="ctr"/>
            <a:r>
              <a:rPr lang="en-US" sz="2400" dirty="0">
                <a:solidFill>
                  <a:srgbClr val="FF0000"/>
                </a:solidFill>
                <a:effectLst>
                  <a:outerShdw blurRad="38100" dist="38100" dir="2700000" algn="tl">
                    <a:srgbClr val="000000">
                      <a:alpha val="43137"/>
                    </a:srgbClr>
                  </a:outerShdw>
                </a:effectLst>
              </a:rPr>
              <a:t>Not completing the required Homework assignments may delay your </a:t>
            </a:r>
          </a:p>
          <a:p>
            <a:pPr algn="ctr"/>
            <a:r>
              <a:rPr lang="en-US" sz="2400" dirty="0">
                <a:solidFill>
                  <a:srgbClr val="FF0000"/>
                </a:solidFill>
                <a:effectLst>
                  <a:outerShdw blurRad="38100" dist="38100" dir="2700000" algn="tl">
                    <a:srgbClr val="000000">
                      <a:alpha val="43137"/>
                    </a:srgbClr>
                  </a:outerShdw>
                </a:effectLst>
              </a:rPr>
              <a:t>certification course or cause you and your crew not to complete your course.</a:t>
            </a:r>
          </a:p>
        </p:txBody>
      </p:sp>
      <p:pic>
        <p:nvPicPr>
          <p:cNvPr id="6" name="Picture 5" descr="A blue and gold logo&#10;&#10;AI-generated content may be incorrect.">
            <a:extLst>
              <a:ext uri="{FF2B5EF4-FFF2-40B4-BE49-F238E27FC236}">
                <a16:creationId xmlns:a16="http://schemas.microsoft.com/office/drawing/2014/main" id="{D3B2D153-2652-4267-9083-77AE7DB84460}"/>
              </a:ext>
            </a:extLst>
          </p:cNvPr>
          <p:cNvPicPr>
            <a:picLocks noChangeAspect="1"/>
          </p:cNvPicPr>
          <p:nvPr/>
        </p:nvPicPr>
        <p:blipFill>
          <a:blip r:embed="rId3"/>
          <a:stretch>
            <a:fillRect/>
          </a:stretch>
        </p:blipFill>
        <p:spPr>
          <a:xfrm>
            <a:off x="127190" y="57068"/>
            <a:ext cx="1791922" cy="1829923"/>
          </a:xfrm>
          <a:prstGeom prst="rect">
            <a:avLst/>
          </a:prstGeom>
        </p:spPr>
      </p:pic>
    </p:spTree>
    <p:extLst>
      <p:ext uri="{BB962C8B-B14F-4D97-AF65-F5344CB8AC3E}">
        <p14:creationId xmlns:p14="http://schemas.microsoft.com/office/powerpoint/2010/main" val="3712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20399" y="555383"/>
            <a:ext cx="6726970" cy="3416320"/>
          </a:xfrm>
          <a:prstGeom prst="rect">
            <a:avLst/>
          </a:prstGeom>
          <a:noFill/>
        </p:spPr>
        <p:txBody>
          <a:bodyPr wrap="none" rtlCol="0">
            <a:spAutoFit/>
          </a:bodyPr>
          <a:lstStyle/>
          <a:p>
            <a:r>
              <a:rPr lang="en-US" sz="4800" dirty="0">
                <a:solidFill>
                  <a:schemeClr val="bg1"/>
                </a:solidFill>
              </a:rPr>
              <a:t>Arrival and Registration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Arrival Time is 1 PM</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Meet your Professional Sea Base Instructor</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into Scuba Dorms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Crew Photos taken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Swim Review</a:t>
            </a:r>
          </a:p>
        </p:txBody>
      </p:sp>
      <p:pic>
        <p:nvPicPr>
          <p:cNvPr id="7" name="Picture 6" descr="A blue and gold logo&#10;&#10;AI-generated content may be incorrect.">
            <a:extLst>
              <a:ext uri="{FF2B5EF4-FFF2-40B4-BE49-F238E27FC236}">
                <a16:creationId xmlns:a16="http://schemas.microsoft.com/office/drawing/2014/main" id="{46505498-5E17-4BCC-8811-5D69F61DAF23}"/>
              </a:ext>
            </a:extLst>
          </p:cNvPr>
          <p:cNvPicPr>
            <a:picLocks noChangeAspect="1"/>
          </p:cNvPicPr>
          <p:nvPr/>
        </p:nvPicPr>
        <p:blipFill>
          <a:blip r:embed="rId3"/>
          <a:stretch>
            <a:fillRect/>
          </a:stretch>
        </p:blipFill>
        <p:spPr>
          <a:xfrm>
            <a:off x="538919" y="254632"/>
            <a:ext cx="2082983" cy="2127157"/>
          </a:xfrm>
          <a:prstGeom prst="rect">
            <a:avLst/>
          </a:prstGeom>
        </p:spPr>
      </p:pic>
      <p:pic>
        <p:nvPicPr>
          <p:cNvPr id="2" name="Picture 1" descr="A sign with palm trees and a sun shining through&#10;&#10;Description automatically generated">
            <a:extLst>
              <a:ext uri="{FF2B5EF4-FFF2-40B4-BE49-F238E27FC236}">
                <a16:creationId xmlns:a16="http://schemas.microsoft.com/office/drawing/2014/main" id="{D3DE6E1A-5B5F-BAD0-7381-0EF94DC6969E}"/>
              </a:ext>
            </a:extLst>
          </p:cNvPr>
          <p:cNvPicPr>
            <a:picLocks noChangeAspect="1"/>
          </p:cNvPicPr>
          <p:nvPr/>
        </p:nvPicPr>
        <p:blipFill>
          <a:blip r:embed="rId4"/>
          <a:stretch>
            <a:fillRect/>
          </a:stretch>
        </p:blipFill>
        <p:spPr>
          <a:xfrm>
            <a:off x="1386" y="2616602"/>
            <a:ext cx="4029075" cy="2705100"/>
          </a:xfrm>
          <a:prstGeom prst="rect">
            <a:avLst/>
          </a:prstGeom>
        </p:spPr>
      </p:pic>
      <p:pic>
        <p:nvPicPr>
          <p:cNvPr id="4" name="Picture 3" descr="A blue building with a ramp and palm trees&#10;&#10;Description automatically generated">
            <a:extLst>
              <a:ext uri="{FF2B5EF4-FFF2-40B4-BE49-F238E27FC236}">
                <a16:creationId xmlns:a16="http://schemas.microsoft.com/office/drawing/2014/main" id="{91AED603-3917-BB14-0086-75DD1F158AF6}"/>
              </a:ext>
            </a:extLst>
          </p:cNvPr>
          <p:cNvPicPr>
            <a:picLocks noChangeAspect="1"/>
          </p:cNvPicPr>
          <p:nvPr/>
        </p:nvPicPr>
        <p:blipFill>
          <a:blip r:embed="rId5"/>
          <a:stretch>
            <a:fillRect/>
          </a:stretch>
        </p:blipFill>
        <p:spPr>
          <a:xfrm>
            <a:off x="7804531" y="3634028"/>
            <a:ext cx="4010025" cy="2676525"/>
          </a:xfrm>
          <a:prstGeom prst="rect">
            <a:avLst/>
          </a:prstGeom>
        </p:spPr>
      </p:pic>
    </p:spTree>
    <p:extLst>
      <p:ext uri="{BB962C8B-B14F-4D97-AF65-F5344CB8AC3E}">
        <p14:creationId xmlns:p14="http://schemas.microsoft.com/office/powerpoint/2010/main" val="5442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EA1432-89E0-6C83-3038-A232EF9CE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E739B-FDD6-8235-7A02-210EF1A782D4}"/>
              </a:ext>
            </a:extLst>
          </p:cNvPr>
          <p:cNvSpPr>
            <a:spLocks noGrp="1"/>
          </p:cNvSpPr>
          <p:nvPr>
            <p:ph type="title"/>
          </p:nvPr>
        </p:nvSpPr>
        <p:spPr>
          <a:xfrm>
            <a:off x="5683323" y="477358"/>
            <a:ext cx="6005286" cy="853497"/>
          </a:xfrm>
        </p:spPr>
        <p:txBody>
          <a:bodyPr/>
          <a:lstStyle/>
          <a:p>
            <a:r>
              <a:rPr lang="en-US">
                <a:solidFill>
                  <a:schemeClr val="bg1"/>
                </a:solidFill>
              </a:rPr>
              <a:t>Crew Leader Information</a:t>
            </a:r>
          </a:p>
        </p:txBody>
      </p:sp>
      <p:sp>
        <p:nvSpPr>
          <p:cNvPr id="3" name="TextBox 2">
            <a:extLst>
              <a:ext uri="{FF2B5EF4-FFF2-40B4-BE49-F238E27FC236}">
                <a16:creationId xmlns:a16="http://schemas.microsoft.com/office/drawing/2014/main" id="{EB6E031F-12C0-6FB6-7D62-67AAFDDF25AB}"/>
              </a:ext>
            </a:extLst>
          </p:cNvPr>
          <p:cNvSpPr txBox="1"/>
          <p:nvPr/>
        </p:nvSpPr>
        <p:spPr>
          <a:xfrm>
            <a:off x="1373156" y="1562100"/>
            <a:ext cx="10288779" cy="4708981"/>
          </a:xfrm>
          <a:prstGeom prst="rect">
            <a:avLst/>
          </a:prstGeom>
          <a:noFill/>
        </p:spPr>
        <p:txBody>
          <a:bodyPr wrap="none" rtlCol="0">
            <a:spAutoFit/>
          </a:bodyPr>
          <a:lstStyle/>
          <a:p>
            <a:r>
              <a:rPr lang="en-US" sz="3600" dirty="0">
                <a:solidFill>
                  <a:schemeClr val="bg1"/>
                </a:solidFill>
                <a:effectLst>
                  <a:outerShdw blurRad="38100" dist="38100" dir="2700000" algn="tl">
                    <a:srgbClr val="000000">
                      <a:alpha val="43137"/>
                    </a:srgbClr>
                  </a:outerShdw>
                </a:effectLst>
              </a:rPr>
              <a:t>Scuba Rescue Diver Class Preparation</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Students must read the provided PADI Rescue Diver Manual</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Students must complete all Knowledge Reviews from the Manual</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Everyone must watch the PADI Rescue Diver Video provided</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Adult leader completes and signs the “Certification Crew Check</a:t>
            </a:r>
          </a:p>
          <a:p>
            <a:r>
              <a:rPr lang="en-US" sz="2400" dirty="0">
                <a:solidFill>
                  <a:schemeClr val="bg1"/>
                </a:solidFill>
                <a:effectLst>
                  <a:outerShdw blurRad="38100" dist="38100" dir="2700000" algn="tl">
                    <a:srgbClr val="000000">
                      <a:alpha val="43137"/>
                    </a:srgbClr>
                  </a:outerShdw>
                </a:effectLst>
              </a:rPr>
              <a:t>     Off Form”</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Bring the completed and signed form with you to Sea Base</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Have students bring all PADI materials with them to Sea Base</a:t>
            </a:r>
          </a:p>
          <a:p>
            <a:r>
              <a:rPr lang="en-US" sz="2400" dirty="0">
                <a:solidFill>
                  <a:schemeClr val="bg1"/>
                </a:solidFill>
                <a:effectLst>
                  <a:outerShdw blurRad="38100" dist="38100" dir="2700000" algn="tl">
                    <a:srgbClr val="000000">
                      <a:alpha val="43137"/>
                    </a:srgbClr>
                  </a:outerShdw>
                </a:effectLst>
              </a:rPr>
              <a:t>                 • PADI Rescue Diver Manual                         • Log Book (not provided)</a:t>
            </a:r>
          </a:p>
          <a:p>
            <a:r>
              <a:rPr lang="en-US" sz="2400" dirty="0">
                <a:solidFill>
                  <a:schemeClr val="bg1"/>
                </a:solidFill>
                <a:effectLst>
                  <a:outerShdw blurRad="38100" dist="38100" dir="2700000" algn="tl">
                    <a:srgbClr val="000000">
                      <a:alpha val="43137"/>
                    </a:srgbClr>
                  </a:outerShdw>
                </a:effectLst>
              </a:rPr>
              <a:t>                 </a:t>
            </a:r>
          </a:p>
          <a:p>
            <a:r>
              <a:rPr lang="en-US" sz="2400" dirty="0">
                <a:solidFill>
                  <a:schemeClr val="bg1"/>
                </a:solidFill>
                <a:effectLst>
                  <a:outerShdw blurRad="38100" dist="38100" dir="2700000" algn="tl">
                    <a:srgbClr val="000000">
                      <a:alpha val="43137"/>
                    </a:srgbClr>
                  </a:outerShdw>
                </a:effectLst>
              </a:rPr>
              <a:t>           </a:t>
            </a:r>
            <a:r>
              <a:rPr lang="en-US" sz="2400" dirty="0">
                <a:solidFill>
                  <a:srgbClr val="FF0000"/>
                </a:solidFill>
                <a:effectLst>
                  <a:outerShdw blurRad="38100" dist="38100" dir="2700000" algn="tl">
                    <a:srgbClr val="000000">
                      <a:alpha val="43137"/>
                    </a:srgbClr>
                  </a:outerShdw>
                </a:effectLst>
              </a:rPr>
              <a:t>Not completing the required Homework assignments may delay your </a:t>
            </a:r>
          </a:p>
          <a:p>
            <a:pPr algn="ctr"/>
            <a:r>
              <a:rPr lang="en-US" sz="2400" dirty="0">
                <a:solidFill>
                  <a:srgbClr val="FF0000"/>
                </a:solidFill>
                <a:effectLst>
                  <a:outerShdw blurRad="38100" dist="38100" dir="2700000" algn="tl">
                    <a:srgbClr val="000000">
                      <a:alpha val="43137"/>
                    </a:srgbClr>
                  </a:outerShdw>
                </a:effectLst>
              </a:rPr>
              <a:t>certification course or cause you and your crew not to complete your course.</a:t>
            </a:r>
          </a:p>
        </p:txBody>
      </p:sp>
      <p:pic>
        <p:nvPicPr>
          <p:cNvPr id="6" name="Picture 5" descr="A blue and gold logo&#10;&#10;AI-generated content may be incorrect.">
            <a:extLst>
              <a:ext uri="{FF2B5EF4-FFF2-40B4-BE49-F238E27FC236}">
                <a16:creationId xmlns:a16="http://schemas.microsoft.com/office/drawing/2014/main" id="{47AD7E4E-C3B3-41EB-77B7-A6C8385996C7}"/>
              </a:ext>
            </a:extLst>
          </p:cNvPr>
          <p:cNvPicPr>
            <a:picLocks noChangeAspect="1"/>
          </p:cNvPicPr>
          <p:nvPr/>
        </p:nvPicPr>
        <p:blipFill>
          <a:blip r:embed="rId3"/>
          <a:stretch>
            <a:fillRect/>
          </a:stretch>
        </p:blipFill>
        <p:spPr>
          <a:xfrm>
            <a:off x="127190" y="57068"/>
            <a:ext cx="1791922" cy="1829923"/>
          </a:xfrm>
          <a:prstGeom prst="rect">
            <a:avLst/>
          </a:prstGeom>
        </p:spPr>
      </p:pic>
    </p:spTree>
    <p:extLst>
      <p:ext uri="{BB962C8B-B14F-4D97-AF65-F5344CB8AC3E}">
        <p14:creationId xmlns:p14="http://schemas.microsoft.com/office/powerpoint/2010/main" val="1655319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42544" y="797600"/>
            <a:ext cx="1443280" cy="769441"/>
          </a:xfrm>
          <a:prstGeom prst="rect">
            <a:avLst/>
          </a:prstGeom>
          <a:noFill/>
        </p:spPr>
        <p:txBody>
          <a:bodyPr wrap="none" rtlCol="0">
            <a:spAutoFit/>
          </a:bodyPr>
          <a:lstStyle/>
          <a:p>
            <a:r>
              <a:rPr lang="en-US" sz="4400">
                <a:solidFill>
                  <a:schemeClr val="bg1"/>
                </a:solidFill>
              </a:rPr>
              <a:t>FAQ’s</a:t>
            </a:r>
          </a:p>
        </p:txBody>
      </p:sp>
      <p:sp>
        <p:nvSpPr>
          <p:cNvPr id="7" name="TextBox 6"/>
          <p:cNvSpPr txBox="1"/>
          <p:nvPr/>
        </p:nvSpPr>
        <p:spPr>
          <a:xfrm>
            <a:off x="749763" y="2505580"/>
            <a:ext cx="11118215" cy="3170099"/>
          </a:xfrm>
          <a:prstGeom prst="rect">
            <a:avLst/>
          </a:prstGeom>
          <a:noFill/>
        </p:spPr>
        <p:txBody>
          <a:bodyPr wrap="square" rtlCol="0">
            <a:spAutoFit/>
          </a:bodyPr>
          <a:lstStyle/>
          <a:p>
            <a:r>
              <a:rPr lang="en-US" sz="2000" b="1" dirty="0">
                <a:solidFill>
                  <a:schemeClr val="bg1"/>
                </a:solidFill>
              </a:rPr>
              <a:t>What Scuba Certification or Rescue Diver cards will we be issued?</a:t>
            </a:r>
          </a:p>
          <a:p>
            <a:r>
              <a:rPr lang="en-US" sz="2000" dirty="0">
                <a:solidFill>
                  <a:schemeClr val="bg1"/>
                </a:solidFill>
              </a:rPr>
              <a:t>     A PADI Open Water or PADI Rescue Diver certification. Those under the age of 15 will receive a Jr. Open   	Water certification card or PADI Jr. Rescue Diver Certification</a:t>
            </a:r>
          </a:p>
          <a:p>
            <a:endParaRPr lang="en-US" sz="2000" dirty="0">
              <a:solidFill>
                <a:schemeClr val="bg1"/>
              </a:solidFill>
            </a:endParaRPr>
          </a:p>
          <a:p>
            <a:r>
              <a:rPr lang="en-US" sz="2000" b="1" dirty="0">
                <a:solidFill>
                  <a:schemeClr val="bg1"/>
                </a:solidFill>
              </a:rPr>
              <a:t>May I bring my own scuba equipment?</a:t>
            </a:r>
          </a:p>
          <a:p>
            <a:r>
              <a:rPr lang="en-US" sz="2000" dirty="0">
                <a:solidFill>
                  <a:schemeClr val="bg1"/>
                </a:solidFill>
              </a:rPr>
              <a:t>      Yes, but it will be inspected by our professional staff. If it does not meet our </a:t>
            </a:r>
          </a:p>
          <a:p>
            <a:r>
              <a:rPr lang="en-US" sz="2000" dirty="0">
                <a:solidFill>
                  <a:schemeClr val="bg1"/>
                </a:solidFill>
              </a:rPr>
              <a:t>      requirements you will have to use our equipment. Do not bring dive knives or spear guns.</a:t>
            </a:r>
          </a:p>
          <a:p>
            <a:endParaRPr lang="en-US" sz="2000" dirty="0">
              <a:solidFill>
                <a:schemeClr val="bg1"/>
              </a:solidFill>
            </a:endParaRPr>
          </a:p>
          <a:p>
            <a:r>
              <a:rPr lang="en-US" sz="2000" b="1" dirty="0">
                <a:solidFill>
                  <a:schemeClr val="bg1"/>
                </a:solidFill>
              </a:rPr>
              <a:t>Are Wet suits provided?</a:t>
            </a:r>
          </a:p>
          <a:p>
            <a:r>
              <a:rPr lang="en-US" sz="2000" dirty="0">
                <a:solidFill>
                  <a:schemeClr val="bg1"/>
                </a:solidFill>
              </a:rPr>
              <a:t>       Weekly rentals are available through the Ships Store. They are not needed during the summer.</a:t>
            </a:r>
          </a:p>
        </p:txBody>
      </p:sp>
      <p:pic>
        <p:nvPicPr>
          <p:cNvPr id="6" name="Picture 5" descr="A blue and gold logo&#10;&#10;AI-generated content may be incorrect.">
            <a:extLst>
              <a:ext uri="{FF2B5EF4-FFF2-40B4-BE49-F238E27FC236}">
                <a16:creationId xmlns:a16="http://schemas.microsoft.com/office/drawing/2014/main" id="{98AE18EB-DEB4-4E60-B4CB-4420C7448A38}"/>
              </a:ext>
            </a:extLst>
          </p:cNvPr>
          <p:cNvPicPr>
            <a:picLocks noChangeAspect="1"/>
          </p:cNvPicPr>
          <p:nvPr/>
        </p:nvPicPr>
        <p:blipFill>
          <a:blip r:embed="rId3"/>
          <a:stretch>
            <a:fillRect/>
          </a:stretch>
        </p:blipFill>
        <p:spPr>
          <a:xfrm>
            <a:off x="217500" y="119166"/>
            <a:ext cx="2082983" cy="2127157"/>
          </a:xfrm>
          <a:prstGeom prst="rect">
            <a:avLst/>
          </a:prstGeom>
        </p:spPr>
      </p:pic>
    </p:spTree>
    <p:extLst>
      <p:ext uri="{BB962C8B-B14F-4D97-AF65-F5344CB8AC3E}">
        <p14:creationId xmlns:p14="http://schemas.microsoft.com/office/powerpoint/2010/main" val="42625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515730" y="2417977"/>
            <a:ext cx="10960923" cy="3785652"/>
          </a:xfrm>
          <a:prstGeom prst="rect">
            <a:avLst/>
          </a:prstGeom>
          <a:noFill/>
        </p:spPr>
        <p:txBody>
          <a:bodyPr wrap="square" rtlCol="0">
            <a:spAutoFit/>
          </a:bodyPr>
          <a:lstStyle/>
          <a:p>
            <a:r>
              <a:rPr lang="en-US" sz="2400" b="1">
                <a:solidFill>
                  <a:schemeClr val="bg1"/>
                </a:solidFill>
                <a:effectLst>
                  <a:outerShdw blurRad="38100" dist="38100" dir="2700000" algn="tl">
                    <a:srgbClr val="000000">
                      <a:alpha val="43137"/>
                    </a:srgbClr>
                  </a:outerShdw>
                </a:effectLst>
              </a:rPr>
              <a:t>What if I arrive at Sea Base and my weight exceeds 295 pounds?</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 </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What if I arrive without a signed medical?</a:t>
            </a:r>
          </a:p>
          <a:p>
            <a:r>
              <a:rPr lang="en-US" sz="2400">
                <a:solidFill>
                  <a:schemeClr val="bg1"/>
                </a:solidFill>
                <a:effectLst>
                  <a:outerShdw blurRad="38100" dist="38100" dir="2700000" algn="tl">
                    <a:srgbClr val="000000">
                      <a:alpha val="43137"/>
                    </a:srgbClr>
                  </a:outerShdw>
                </a:effectLst>
              </a:rPr>
              <a:t>      All medical documentation must be submitted in advance and signed by a physician    	(MD or DO Only). You will not be permitted to participate in a program or stay 	at Sea Base.</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If I am unable to scuba dive, may I participate as a snorkeler?</a:t>
            </a:r>
          </a:p>
          <a:p>
            <a:r>
              <a:rPr lang="en-US" sz="2400">
                <a:solidFill>
                  <a:schemeClr val="bg1"/>
                </a:solidFill>
                <a:effectLst>
                  <a:outerShdw blurRad="38100" dist="38100" dir="2700000" algn="tl">
                    <a:srgbClr val="000000">
                      <a:alpha val="43137"/>
                    </a:srgbClr>
                  </a:outerShdw>
                </a:effectLst>
              </a:rPr>
              <a:t>       Possibly, certain medical conditions may not allow you to participate as a snorkeler.</a:t>
            </a:r>
          </a:p>
        </p:txBody>
      </p:sp>
      <p:sp>
        <p:nvSpPr>
          <p:cNvPr id="2" name="TextBox 1"/>
          <p:cNvSpPr txBox="1"/>
          <p:nvPr/>
        </p:nvSpPr>
        <p:spPr>
          <a:xfrm>
            <a:off x="5374359" y="880977"/>
            <a:ext cx="1443280" cy="1046440"/>
          </a:xfrm>
          <a:prstGeom prst="rect">
            <a:avLst/>
          </a:prstGeom>
          <a:noFill/>
        </p:spPr>
        <p:txBody>
          <a:bodyPr wrap="none" rtlCol="0">
            <a:spAutoFit/>
          </a:bodyPr>
          <a:lstStyle/>
          <a:p>
            <a:r>
              <a:rPr lang="en-US" sz="4400">
                <a:solidFill>
                  <a:schemeClr val="bg1"/>
                </a:solidFill>
              </a:rPr>
              <a:t>FAQ’s</a:t>
            </a:r>
          </a:p>
          <a:p>
            <a:endParaRPr lang="en-US"/>
          </a:p>
        </p:txBody>
      </p:sp>
      <p:pic>
        <p:nvPicPr>
          <p:cNvPr id="9" name="Picture 8" descr="A blue and gold logo&#10;&#10;AI-generated content may be incorrect.">
            <a:extLst>
              <a:ext uri="{FF2B5EF4-FFF2-40B4-BE49-F238E27FC236}">
                <a16:creationId xmlns:a16="http://schemas.microsoft.com/office/drawing/2014/main" id="{20B6A775-EC31-4777-9A14-56E5281861DA}"/>
              </a:ext>
            </a:extLst>
          </p:cNvPr>
          <p:cNvPicPr>
            <a:picLocks noChangeAspect="1"/>
          </p:cNvPicPr>
          <p:nvPr/>
        </p:nvPicPr>
        <p:blipFill>
          <a:blip r:embed="rId5"/>
          <a:stretch>
            <a:fillRect/>
          </a:stretch>
        </p:blipFill>
        <p:spPr>
          <a:xfrm>
            <a:off x="217500" y="119166"/>
            <a:ext cx="2082983" cy="2127157"/>
          </a:xfrm>
          <a:prstGeom prst="rect">
            <a:avLst/>
          </a:prstGeom>
        </p:spPr>
      </p:pic>
    </p:spTree>
    <p:extLst>
      <p:ext uri="{BB962C8B-B14F-4D97-AF65-F5344CB8AC3E}">
        <p14:creationId xmlns:p14="http://schemas.microsoft.com/office/powerpoint/2010/main" val="136231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434798" y="1563335"/>
            <a:ext cx="11539702" cy="4708981"/>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Wide brimmed hat                                                           • Polarized sunglasses   	                                       							    • 2 towels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Reef Safe sunscreen                                                         • Water Resistant watch</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rain jacket                                                                 • Spending money ($100-$150)</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Locks (key or combination per crew)                         ● Mask and Snorkel</a:t>
            </a:r>
          </a:p>
        </p:txBody>
      </p:sp>
      <p:pic>
        <p:nvPicPr>
          <p:cNvPr id="9" name="Picture 8" descr="A blue and gold logo&#10;&#10;AI-generated content may be incorrect.">
            <a:extLst>
              <a:ext uri="{FF2B5EF4-FFF2-40B4-BE49-F238E27FC236}">
                <a16:creationId xmlns:a16="http://schemas.microsoft.com/office/drawing/2014/main" id="{B606A2C4-9031-48FD-838F-68603F369E7F}"/>
              </a:ext>
            </a:extLst>
          </p:cNvPr>
          <p:cNvPicPr>
            <a:picLocks noChangeAspect="1"/>
          </p:cNvPicPr>
          <p:nvPr/>
        </p:nvPicPr>
        <p:blipFill>
          <a:blip r:embed="rId5"/>
          <a:stretch>
            <a:fillRect/>
          </a:stretch>
        </p:blipFill>
        <p:spPr>
          <a:xfrm>
            <a:off x="217500" y="118972"/>
            <a:ext cx="1443281" cy="1473888"/>
          </a:xfrm>
          <a:prstGeom prst="rect">
            <a:avLst/>
          </a:prstGeom>
        </p:spPr>
      </p:pic>
    </p:spTree>
    <p:extLst>
      <p:ext uri="{BB962C8B-B14F-4D97-AF65-F5344CB8AC3E}">
        <p14:creationId xmlns:p14="http://schemas.microsoft.com/office/powerpoint/2010/main" val="412424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19"/>
            <a:ext cx="12191999" cy="6864643"/>
          </a:xfrm>
          <a:prstGeom prst="rect">
            <a:avLst/>
          </a:prstGeom>
        </p:spPr>
      </p:pic>
      <p:sp>
        <p:nvSpPr>
          <p:cNvPr id="7" name="TextBox 6"/>
          <p:cNvSpPr txBox="1"/>
          <p:nvPr/>
        </p:nvSpPr>
        <p:spPr>
          <a:xfrm>
            <a:off x="2950056" y="2104544"/>
            <a:ext cx="5581234" cy="3416320"/>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What </a:t>
            </a:r>
            <a:r>
              <a:rPr lang="en-US" sz="3600" u="sng">
                <a:solidFill>
                  <a:schemeClr val="bg1"/>
                </a:solidFill>
                <a:effectLst>
                  <a:outerShdw blurRad="38100" dist="38100" dir="2700000" algn="tl">
                    <a:srgbClr val="000000">
                      <a:alpha val="43137"/>
                    </a:srgbClr>
                  </a:outerShdw>
                </a:effectLst>
              </a:rPr>
              <a:t>NOT</a:t>
            </a:r>
            <a:r>
              <a:rPr lang="en-US" sz="3600">
                <a:solidFill>
                  <a:schemeClr val="bg1"/>
                </a:solidFill>
                <a:effectLst>
                  <a:outerShdw blurRad="38100" dist="38100" dir="2700000" algn="tl">
                    <a:srgbClr val="000000">
                      <a:alpha val="43137"/>
                    </a:srgbClr>
                  </a:outerShdw>
                </a:effectLst>
              </a:rPr>
              <a:t> to Bring</a:t>
            </a:r>
          </a:p>
          <a:p>
            <a:endParaRPr lang="en-US" sz="360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Spear guns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 knives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Firearms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Fireworks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Aerosol sunscreen or bug spray</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Deck shoes</a:t>
            </a:r>
          </a:p>
        </p:txBody>
      </p:sp>
      <p:pic>
        <p:nvPicPr>
          <p:cNvPr id="9" name="Picture 8" descr="A blue and gold logo&#10;&#10;AI-generated content may be incorrect.">
            <a:extLst>
              <a:ext uri="{FF2B5EF4-FFF2-40B4-BE49-F238E27FC236}">
                <a16:creationId xmlns:a16="http://schemas.microsoft.com/office/drawing/2014/main" id="{08E6E9F5-B7CC-4F44-AB92-528C3F07ED0C}"/>
              </a:ext>
            </a:extLst>
          </p:cNvPr>
          <p:cNvPicPr>
            <a:picLocks noChangeAspect="1"/>
          </p:cNvPicPr>
          <p:nvPr/>
        </p:nvPicPr>
        <p:blipFill>
          <a:blip r:embed="rId5"/>
          <a:stretch>
            <a:fillRect/>
          </a:stretch>
        </p:blipFill>
        <p:spPr>
          <a:xfrm>
            <a:off x="217501" y="119085"/>
            <a:ext cx="1814500" cy="1852980"/>
          </a:xfrm>
          <a:prstGeom prst="rect">
            <a:avLst/>
          </a:prstGeom>
        </p:spPr>
      </p:pic>
    </p:spTree>
    <p:extLst>
      <p:ext uri="{BB962C8B-B14F-4D97-AF65-F5344CB8AC3E}">
        <p14:creationId xmlns:p14="http://schemas.microsoft.com/office/powerpoint/2010/main" val="35181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85584" y="988175"/>
            <a:ext cx="3644396" cy="769441"/>
          </a:xfrm>
          <a:prstGeom prst="rect">
            <a:avLst/>
          </a:prstGeom>
          <a:noFill/>
        </p:spPr>
        <p:txBody>
          <a:bodyPr wrap="none" rtlCol="0">
            <a:spAutoFit/>
          </a:bodyPr>
          <a:lstStyle/>
          <a:p>
            <a:r>
              <a:rPr lang="en-US" sz="4400">
                <a:solidFill>
                  <a:schemeClr val="bg1"/>
                </a:solidFill>
              </a:rPr>
              <a:t>Contact Details</a:t>
            </a:r>
          </a:p>
        </p:txBody>
      </p:sp>
      <p:pic>
        <p:nvPicPr>
          <p:cNvPr id="6" name="Picture 5" descr="A blue and gold logo&#10;&#10;AI-generated content may be incorrect.">
            <a:extLst>
              <a:ext uri="{FF2B5EF4-FFF2-40B4-BE49-F238E27FC236}">
                <a16:creationId xmlns:a16="http://schemas.microsoft.com/office/drawing/2014/main" id="{9A5E1455-9A0E-4CCE-924E-CFF4C55A7291}"/>
              </a:ext>
            </a:extLst>
          </p:cNvPr>
          <p:cNvPicPr>
            <a:picLocks noChangeAspect="1"/>
          </p:cNvPicPr>
          <p:nvPr/>
        </p:nvPicPr>
        <p:blipFill>
          <a:blip r:embed="rId3"/>
          <a:stretch>
            <a:fillRect/>
          </a:stretch>
        </p:blipFill>
        <p:spPr>
          <a:xfrm>
            <a:off x="217500" y="119166"/>
            <a:ext cx="2082983" cy="2127157"/>
          </a:xfrm>
          <a:prstGeom prst="rect">
            <a:avLst/>
          </a:prstGeom>
        </p:spPr>
      </p:pic>
      <p:graphicFrame>
        <p:nvGraphicFramePr>
          <p:cNvPr id="4" name="Table 3">
            <a:extLst>
              <a:ext uri="{FF2B5EF4-FFF2-40B4-BE49-F238E27FC236}">
                <a16:creationId xmlns:a16="http://schemas.microsoft.com/office/drawing/2014/main" id="{7CB43035-29BD-07F7-0345-8469DC8E8C71}"/>
              </a:ext>
            </a:extLst>
          </p:cNvPr>
          <p:cNvGraphicFramePr>
            <a:graphicFrameLocks noGrp="1"/>
          </p:cNvGraphicFramePr>
          <p:nvPr>
            <p:extLst>
              <p:ext uri="{D42A27DB-BD31-4B8C-83A1-F6EECF244321}">
                <p14:modId xmlns:p14="http://schemas.microsoft.com/office/powerpoint/2010/main" val="2092191932"/>
              </p:ext>
            </p:extLst>
          </p:nvPr>
        </p:nvGraphicFramePr>
        <p:xfrm>
          <a:off x="1438275" y="2149694"/>
          <a:ext cx="9315450" cy="4277995"/>
        </p:xfrm>
        <a:graphic>
          <a:graphicData uri="http://schemas.openxmlformats.org/drawingml/2006/table">
            <a:tbl>
              <a:tblPr bandRow="1">
                <a:tableStyleId>{D113A9D2-9D6B-4929-AA2D-F23B5EE8CBE7}</a:tableStyleId>
              </a:tblPr>
              <a:tblGrid>
                <a:gridCol w="1457325">
                  <a:extLst>
                    <a:ext uri="{9D8B030D-6E8A-4147-A177-3AD203B41FA5}">
                      <a16:colId xmlns:a16="http://schemas.microsoft.com/office/drawing/2014/main" val="3996101164"/>
                    </a:ext>
                  </a:extLst>
                </a:gridCol>
                <a:gridCol w="2114550">
                  <a:extLst>
                    <a:ext uri="{9D8B030D-6E8A-4147-A177-3AD203B41FA5}">
                      <a16:colId xmlns:a16="http://schemas.microsoft.com/office/drawing/2014/main" val="3307420316"/>
                    </a:ext>
                  </a:extLst>
                </a:gridCol>
                <a:gridCol w="2828925">
                  <a:extLst>
                    <a:ext uri="{9D8B030D-6E8A-4147-A177-3AD203B41FA5}">
                      <a16:colId xmlns:a16="http://schemas.microsoft.com/office/drawing/2014/main" val="1264958858"/>
                    </a:ext>
                  </a:extLst>
                </a:gridCol>
                <a:gridCol w="2914650">
                  <a:extLst>
                    <a:ext uri="{9D8B030D-6E8A-4147-A177-3AD203B41FA5}">
                      <a16:colId xmlns:a16="http://schemas.microsoft.com/office/drawing/2014/main" val="1353168844"/>
                    </a:ext>
                  </a:extLst>
                </a:gridCol>
              </a:tblGrid>
              <a:tr h="361950">
                <a:tc>
                  <a:txBody>
                    <a:bodyPr/>
                    <a:lstStyle/>
                    <a:p>
                      <a:pPr algn="ctr" fontAlgn="base">
                        <a:lnSpc>
                          <a:spcPts val="2175"/>
                        </a:lnSpc>
                        <a:buNone/>
                      </a:pPr>
                      <a:r>
                        <a:rPr lang="en-US" sz="1800" b="1" u="sng" dirty="0">
                          <a:solidFill>
                            <a:srgbClr val="FFFFFF"/>
                          </a:solidFill>
                          <a:effectLst/>
                        </a:rPr>
                        <a:t>Name</a:t>
                      </a:r>
                      <a:endParaRPr lang="en-US" b="1" dirty="0">
                        <a:solidFill>
                          <a:srgbClr val="FFFFFF"/>
                        </a:solidFill>
                        <a:effectLst/>
                      </a:endParaRPr>
                    </a:p>
                  </a:txBody>
                  <a:tcPr anchor="ctr"/>
                </a:tc>
                <a:tc>
                  <a:txBody>
                    <a:bodyPr/>
                    <a:lstStyle/>
                    <a:p>
                      <a:pPr algn="ctr" fontAlgn="base">
                        <a:lnSpc>
                          <a:spcPts val="2175"/>
                        </a:lnSpc>
                        <a:buNone/>
                      </a:pPr>
                      <a:r>
                        <a:rPr lang="en-US" sz="1800" b="1" u="sng" dirty="0">
                          <a:solidFill>
                            <a:srgbClr val="FFFFFF"/>
                          </a:solidFill>
                          <a:effectLst/>
                        </a:rPr>
                        <a:t>Position</a:t>
                      </a:r>
                      <a:endParaRPr lang="en-US" b="1" dirty="0">
                        <a:solidFill>
                          <a:srgbClr val="FFFFFF"/>
                        </a:solidFill>
                        <a:effectLst/>
                      </a:endParaRPr>
                    </a:p>
                  </a:txBody>
                  <a:tcPr anchor="ctr"/>
                </a:tc>
                <a:tc>
                  <a:txBody>
                    <a:bodyPr/>
                    <a:lstStyle/>
                    <a:p>
                      <a:pPr algn="ctr" fontAlgn="base">
                        <a:lnSpc>
                          <a:spcPts val="2175"/>
                        </a:lnSpc>
                        <a:buNone/>
                      </a:pPr>
                      <a:r>
                        <a:rPr lang="en-US" sz="1800" b="1" u="sng" dirty="0">
                          <a:solidFill>
                            <a:srgbClr val="FFFFFF"/>
                          </a:solidFill>
                          <a:effectLst/>
                        </a:rPr>
                        <a:t>Email </a:t>
                      </a:r>
                      <a:endParaRPr lang="en-US" b="1" dirty="0">
                        <a:solidFill>
                          <a:srgbClr val="FFFFFF"/>
                        </a:solidFill>
                        <a:effectLst/>
                      </a:endParaRPr>
                    </a:p>
                  </a:txBody>
                  <a:tcPr anchor="ctr"/>
                </a:tc>
                <a:tc>
                  <a:txBody>
                    <a:bodyPr/>
                    <a:lstStyle/>
                    <a:p>
                      <a:pPr algn="ctr" fontAlgn="base">
                        <a:lnSpc>
                          <a:spcPts val="2175"/>
                        </a:lnSpc>
                        <a:buNone/>
                      </a:pPr>
                      <a:r>
                        <a:rPr lang="en-US" sz="1800" b="1" u="sng" dirty="0">
                          <a:solidFill>
                            <a:srgbClr val="FFFFFF"/>
                          </a:solidFill>
                          <a:effectLst/>
                        </a:rPr>
                        <a:t>Phone</a:t>
                      </a:r>
                      <a:endParaRPr lang="en-US" b="1" dirty="0">
                        <a:solidFill>
                          <a:srgbClr val="FFFFFF"/>
                        </a:solidFill>
                        <a:effectLst/>
                      </a:endParaRPr>
                    </a:p>
                  </a:txBody>
                  <a:tcPr anchor="ctr"/>
                </a:tc>
                <a:extLst>
                  <a:ext uri="{0D108BD9-81ED-4DB2-BD59-A6C34878D82A}">
                    <a16:rowId xmlns:a16="http://schemas.microsoft.com/office/drawing/2014/main" val="2995378993"/>
                  </a:ext>
                </a:extLst>
              </a:tr>
              <a:tr h="361950">
                <a:tc>
                  <a:txBody>
                    <a:bodyPr/>
                    <a:lstStyle/>
                    <a:p>
                      <a:pPr algn="ctr" fontAlgn="base">
                        <a:lnSpc>
                          <a:spcPts val="2175"/>
                        </a:lnSpc>
                        <a:buNone/>
                      </a:pPr>
                      <a:r>
                        <a:rPr lang="en-US" sz="1800" dirty="0">
                          <a:solidFill>
                            <a:srgbClr val="FFFFFF"/>
                          </a:solidFill>
                          <a:effectLst/>
                        </a:rPr>
                        <a:t>Joe Angelo</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Scuba Director</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4"/>
                        </a:rPr>
                        <a:t>Joe.Angelo@scouting.org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305-664-5625</a:t>
                      </a:r>
                      <a:endParaRPr lang="en-US" dirty="0">
                        <a:solidFill>
                          <a:srgbClr val="FFFFFF"/>
                        </a:solidFill>
                        <a:effectLst/>
                      </a:endParaRPr>
                    </a:p>
                  </a:txBody>
                  <a:tcPr anchor="ctr"/>
                </a:tc>
                <a:extLst>
                  <a:ext uri="{0D108BD9-81ED-4DB2-BD59-A6C34878D82A}">
                    <a16:rowId xmlns:a16="http://schemas.microsoft.com/office/drawing/2014/main" val="4140682131"/>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2240861311"/>
                  </a:ext>
                </a:extLst>
              </a:tr>
              <a:tr h="361950">
                <a:tc>
                  <a:txBody>
                    <a:bodyPr/>
                    <a:lstStyle/>
                    <a:p>
                      <a:pPr algn="ctr" fontAlgn="base">
                        <a:lnSpc>
                          <a:spcPts val="2175"/>
                        </a:lnSpc>
                        <a:buNone/>
                      </a:pPr>
                      <a:r>
                        <a:rPr lang="en-US" sz="1800" dirty="0">
                          <a:solidFill>
                            <a:srgbClr val="FFFFFF"/>
                          </a:solidFill>
                          <a:effectLst/>
                        </a:rPr>
                        <a:t>Ian Kessler</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Sr. Office Assistant</a:t>
                      </a:r>
                      <a:endParaRPr lang="en-US" dirty="0">
                        <a:solidFill>
                          <a:srgbClr val="FFFFFF"/>
                        </a:solidFill>
                        <a:effectLst/>
                      </a:endParaRPr>
                    </a:p>
                    <a:p>
                      <a:pPr algn="ctr" fontAlgn="base">
                        <a:lnSpc>
                          <a:spcPts val="1425"/>
                        </a:lnSpc>
                        <a:buNone/>
                      </a:pPr>
                      <a:r>
                        <a:rPr lang="en-US" sz="1200" dirty="0">
                          <a:solidFill>
                            <a:srgbClr val="FFFFFF"/>
                          </a:solidFill>
                          <a:effectLst/>
                        </a:rPr>
                        <a:t>(Registration &amp; Medical Upload Support)</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5"/>
                        </a:rPr>
                        <a:t>Ian.Kessler@scouting.org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305-664-5627</a:t>
                      </a:r>
                      <a:endParaRPr lang="en-US" dirty="0">
                        <a:solidFill>
                          <a:srgbClr val="FFFFFF"/>
                        </a:solidFill>
                        <a:effectLst/>
                      </a:endParaRPr>
                    </a:p>
                  </a:txBody>
                  <a:tcPr anchor="ctr"/>
                </a:tc>
                <a:extLst>
                  <a:ext uri="{0D108BD9-81ED-4DB2-BD59-A6C34878D82A}">
                    <a16:rowId xmlns:a16="http://schemas.microsoft.com/office/drawing/2014/main" val="1194839983"/>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3817926849"/>
                  </a:ext>
                </a:extLst>
              </a:tr>
              <a:tr h="361950">
                <a:tc>
                  <a:txBody>
                    <a:bodyPr/>
                    <a:lstStyle/>
                    <a:p>
                      <a:pPr algn="ctr" fontAlgn="base">
                        <a:lnSpc>
                          <a:spcPts val="2175"/>
                        </a:lnSpc>
                        <a:buNone/>
                      </a:pPr>
                      <a:r>
                        <a:rPr lang="en-US" sz="1800" dirty="0">
                          <a:solidFill>
                            <a:srgbClr val="FFFFFF"/>
                          </a:solidFill>
                          <a:effectLst/>
                        </a:rPr>
                        <a:t>Dylan Cordle</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Islamorada Director of Program</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6"/>
                        </a:rPr>
                        <a:t>Dylan.Cordle@scouting.org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305-664-5626</a:t>
                      </a:r>
                      <a:endParaRPr lang="en-US" dirty="0">
                        <a:solidFill>
                          <a:srgbClr val="FFFFFF"/>
                        </a:solidFill>
                        <a:effectLst/>
                      </a:endParaRPr>
                    </a:p>
                  </a:txBody>
                  <a:tcPr anchor="ctr"/>
                </a:tc>
                <a:extLst>
                  <a:ext uri="{0D108BD9-81ED-4DB2-BD59-A6C34878D82A}">
                    <a16:rowId xmlns:a16="http://schemas.microsoft.com/office/drawing/2014/main" val="225292603"/>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3806743423"/>
                  </a:ext>
                </a:extLst>
              </a:tr>
              <a:tr h="361950">
                <a:tc>
                  <a:txBody>
                    <a:bodyPr/>
                    <a:lstStyle/>
                    <a:p>
                      <a:pPr algn="ctr" fontAlgn="base">
                        <a:lnSpc>
                          <a:spcPts val="2175"/>
                        </a:lnSpc>
                        <a:buNone/>
                      </a:pPr>
                      <a:r>
                        <a:rPr lang="en-US" sz="1800" dirty="0">
                          <a:solidFill>
                            <a:srgbClr val="FFFFFF"/>
                          </a:solidFill>
                          <a:effectLst/>
                        </a:rPr>
                        <a:t>Sea Base Info</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General Contact</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7"/>
                        </a:rPr>
                        <a:t>SeaBase.Events@scouting.org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305-664-4173</a:t>
                      </a:r>
                      <a:endParaRPr lang="en-US" dirty="0">
                        <a:solidFill>
                          <a:srgbClr val="FFFFFF"/>
                        </a:solidFill>
                        <a:effectLst/>
                      </a:endParaRPr>
                    </a:p>
                  </a:txBody>
                  <a:tcPr anchor="ctr"/>
                </a:tc>
                <a:extLst>
                  <a:ext uri="{0D108BD9-81ED-4DB2-BD59-A6C34878D82A}">
                    <a16:rowId xmlns:a16="http://schemas.microsoft.com/office/drawing/2014/main" val="2698483951"/>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2930102238"/>
                  </a:ext>
                </a:extLst>
              </a:tr>
              <a:tr h="361950">
                <a:tc gridSpan="2">
                  <a:txBody>
                    <a:bodyPr/>
                    <a:lstStyle/>
                    <a:p>
                      <a:pPr algn="ctr" fontAlgn="base">
                        <a:lnSpc>
                          <a:spcPts val="2175"/>
                        </a:lnSpc>
                        <a:buNone/>
                      </a:pPr>
                      <a:r>
                        <a:rPr lang="en-US" sz="1800" dirty="0">
                          <a:solidFill>
                            <a:srgbClr val="FFFFFF"/>
                          </a:solidFill>
                          <a:effectLst/>
                        </a:rPr>
                        <a:t>FAX:</a:t>
                      </a:r>
                      <a:endParaRPr lang="en-US" dirty="0">
                        <a:solidFill>
                          <a:srgbClr val="FFFFFF"/>
                        </a:solidFill>
                        <a:effectLst/>
                      </a:endParaRPr>
                    </a:p>
                  </a:txBody>
                  <a:tcPr anchor="ctr"/>
                </a:tc>
                <a:tc hMerge="1">
                  <a:txBody>
                    <a:bodyPr/>
                    <a:lstStyle/>
                    <a:p>
                      <a:endParaRPr lang="en-US"/>
                    </a:p>
                  </a:txBody>
                  <a:tcPr marL="0" marR="0" marT="0" marB="0" horzOverflow="overflow"/>
                </a:tc>
                <a:tc gridSpan="2">
                  <a:txBody>
                    <a:bodyPr/>
                    <a:lstStyle/>
                    <a:p>
                      <a:pPr algn="ctr" fontAlgn="base">
                        <a:lnSpc>
                          <a:spcPts val="2175"/>
                        </a:lnSpc>
                        <a:buNone/>
                      </a:pPr>
                      <a:r>
                        <a:rPr lang="en-US" sz="1800" dirty="0">
                          <a:solidFill>
                            <a:srgbClr val="FFFFFF"/>
                          </a:solidFill>
                          <a:effectLst/>
                        </a:rPr>
                        <a:t>305-664-2039</a:t>
                      </a:r>
                      <a:endParaRPr lang="en-US" dirty="0">
                        <a:solidFill>
                          <a:srgbClr val="FFFFFF"/>
                        </a:solidFill>
                        <a:effectLst/>
                      </a:endParaRPr>
                    </a:p>
                  </a:txBody>
                  <a:tcPr anchor="ctr"/>
                </a:tc>
                <a:tc hMerge="1">
                  <a:txBody>
                    <a:bodyPr/>
                    <a:lstStyle/>
                    <a:p>
                      <a:endParaRPr lang="en-US"/>
                    </a:p>
                  </a:txBody>
                  <a:tcPr marL="0" marR="0" marT="0" marB="0" horzOverflow="overflow"/>
                </a:tc>
                <a:extLst>
                  <a:ext uri="{0D108BD9-81ED-4DB2-BD59-A6C34878D82A}">
                    <a16:rowId xmlns:a16="http://schemas.microsoft.com/office/drawing/2014/main" val="2025801071"/>
                  </a:ext>
                </a:extLst>
              </a:tr>
            </a:tbl>
          </a:graphicData>
        </a:graphic>
      </p:graphicFrame>
    </p:spTree>
    <p:extLst>
      <p:ext uri="{BB962C8B-B14F-4D97-AF65-F5344CB8AC3E}">
        <p14:creationId xmlns:p14="http://schemas.microsoft.com/office/powerpoint/2010/main" val="5762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996071" y="2386447"/>
            <a:ext cx="6913945" cy="2031325"/>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The Scuba Certification Adventure has a new and exciting option. When a crew registers for Scuba Certification, they may choose to do the entry Open Water Scuba certification. If they are already scuba certified and have an Advanced Certification they may choose to do a PADI Rescue Diver certification. Sea Base will contact the Crew Leader to confirm which class your crew is interested in completing for their adventure.</a:t>
            </a:r>
          </a:p>
        </p:txBody>
      </p:sp>
      <p:pic>
        <p:nvPicPr>
          <p:cNvPr id="7" name="Picture 6" descr="A blue and gold logo&#10;&#10;AI-generated content may be incorrect.">
            <a:extLst>
              <a:ext uri="{FF2B5EF4-FFF2-40B4-BE49-F238E27FC236}">
                <a16:creationId xmlns:a16="http://schemas.microsoft.com/office/drawing/2014/main" id="{C26B555B-C800-4A97-9B4F-05A74A399262}"/>
              </a:ext>
            </a:extLst>
          </p:cNvPr>
          <p:cNvPicPr>
            <a:picLocks noChangeAspect="1"/>
          </p:cNvPicPr>
          <p:nvPr/>
        </p:nvPicPr>
        <p:blipFill>
          <a:blip r:embed="rId3"/>
          <a:stretch>
            <a:fillRect/>
          </a:stretch>
        </p:blipFill>
        <p:spPr>
          <a:xfrm>
            <a:off x="313142" y="131848"/>
            <a:ext cx="2082983" cy="2127157"/>
          </a:xfrm>
          <a:prstGeom prst="rect">
            <a:avLst/>
          </a:prstGeom>
        </p:spPr>
      </p:pic>
    </p:spTree>
    <p:extLst>
      <p:ext uri="{BB962C8B-B14F-4D97-AF65-F5344CB8AC3E}">
        <p14:creationId xmlns:p14="http://schemas.microsoft.com/office/powerpoint/2010/main" val="40008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40BA36-1CC1-E30C-EFAE-BD69968291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250D6A-D6D7-248B-102B-C86B648A5416}"/>
              </a:ext>
            </a:extLst>
          </p:cNvPr>
          <p:cNvSpPr txBox="1"/>
          <p:nvPr/>
        </p:nvSpPr>
        <p:spPr>
          <a:xfrm>
            <a:off x="3552002" y="672207"/>
            <a:ext cx="6872266" cy="523220"/>
          </a:xfrm>
          <a:prstGeom prst="rect">
            <a:avLst/>
          </a:prstGeom>
          <a:noFill/>
        </p:spPr>
        <p:txBody>
          <a:bodyPr wrap="none" rtlCol="0">
            <a:spAutoFit/>
          </a:bodyPr>
          <a:lstStyle/>
          <a:p>
            <a:r>
              <a:rPr lang="en-US" sz="2800" dirty="0">
                <a:solidFill>
                  <a:schemeClr val="bg1"/>
                </a:solidFill>
              </a:rPr>
              <a:t>Weekly Schedule for Open Water Certification</a:t>
            </a:r>
          </a:p>
        </p:txBody>
      </p:sp>
      <p:sp>
        <p:nvSpPr>
          <p:cNvPr id="8" name="TextBox 7">
            <a:extLst>
              <a:ext uri="{FF2B5EF4-FFF2-40B4-BE49-F238E27FC236}">
                <a16:creationId xmlns:a16="http://schemas.microsoft.com/office/drawing/2014/main" id="{A9D4DE29-FA19-D6FD-7792-6031519633B7}"/>
              </a:ext>
            </a:extLst>
          </p:cNvPr>
          <p:cNvSpPr txBox="1"/>
          <p:nvPr/>
        </p:nvSpPr>
        <p:spPr>
          <a:xfrm>
            <a:off x="5053471" y="1481572"/>
            <a:ext cx="6913945" cy="3970318"/>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Arrival Day  Registration, Open Water Certification Classroom 1</a:t>
            </a:r>
          </a:p>
          <a:p>
            <a:r>
              <a:rPr lang="en-US" b="1">
                <a:solidFill>
                  <a:schemeClr val="bg1"/>
                </a:solidFill>
                <a:effectLst>
                  <a:outerShdw blurRad="38100" dist="38100" dir="2700000" algn="tl">
                    <a:srgbClr val="000000">
                      <a:alpha val="43137"/>
                    </a:srgbClr>
                  </a:outerShdw>
                </a:effectLst>
              </a:rPr>
              <a:t>                      Orientation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Two       Classroom Section 2 and 3</a:t>
            </a:r>
          </a:p>
          <a:p>
            <a:r>
              <a:rPr lang="en-US" b="1">
                <a:solidFill>
                  <a:schemeClr val="bg1"/>
                </a:solidFill>
                <a:effectLst>
                  <a:outerShdw blurRad="38100" dist="38100" dir="2700000" algn="tl">
                    <a:srgbClr val="000000">
                      <a:alpha val="43137"/>
                    </a:srgbClr>
                  </a:outerShdw>
                </a:effectLst>
              </a:rPr>
              <a:t>                       Issue equipment and swim test</a:t>
            </a:r>
          </a:p>
          <a:p>
            <a:r>
              <a:rPr lang="en-US" b="1">
                <a:solidFill>
                  <a:schemeClr val="bg1"/>
                </a:solidFill>
                <a:effectLst>
                  <a:outerShdw blurRad="38100" dist="38100" dir="2700000" algn="tl">
                    <a:srgbClr val="000000">
                      <a:alpha val="43137"/>
                    </a:srgbClr>
                  </a:outerShdw>
                </a:effectLst>
              </a:rPr>
              <a:t>                       Pool Session 1 and 2</a:t>
            </a:r>
          </a:p>
          <a:p>
            <a:r>
              <a:rPr lang="en-US" b="1">
                <a:solidFill>
                  <a:schemeClr val="bg1"/>
                </a:solidFill>
                <a:effectLst>
                  <a:outerShdw blurRad="38100" dist="38100" dir="2700000" algn="tl">
                    <a:srgbClr val="000000">
                      <a:alpha val="43137"/>
                    </a:srgbClr>
                  </a:outerShdw>
                </a:effectLst>
              </a:rPr>
              <a:t>                       Classroom Section 4</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Three     Classroom Section 5/Final Exam</a:t>
            </a:r>
          </a:p>
          <a:p>
            <a:r>
              <a:rPr lang="en-US" b="1">
                <a:solidFill>
                  <a:schemeClr val="bg1"/>
                </a:solidFill>
                <a:effectLst>
                  <a:outerShdw blurRad="38100" dist="38100" dir="2700000" algn="tl">
                    <a:srgbClr val="000000">
                      <a:alpha val="43137"/>
                    </a:srgbClr>
                  </a:outerShdw>
                </a:effectLst>
              </a:rPr>
              <a:t>                       Pool Session 3, 4 and 5</a:t>
            </a:r>
          </a:p>
          <a:p>
            <a:r>
              <a:rPr lang="en-US" b="1">
                <a:solidFill>
                  <a:schemeClr val="bg1"/>
                </a:solidFill>
                <a:effectLst>
                  <a:outerShdw blurRad="38100" dist="38100" dir="2700000" algn="tl">
                    <a:srgbClr val="000000">
                      <a:alpha val="43137"/>
                    </a:srgbClr>
                  </a:outerShdw>
                </a:effectLst>
              </a:rPr>
              <a:t>                       Evening Program – Fish Identification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Four       Open Water Dives 1, 2 and 3</a:t>
            </a:r>
          </a:p>
          <a:p>
            <a:r>
              <a:rPr lang="en-US" b="1">
                <a:solidFill>
                  <a:schemeClr val="bg1"/>
                </a:solidFill>
                <a:effectLst>
                  <a:outerShdw blurRad="38100" dist="38100" dir="2700000" algn="tl">
                    <a:srgbClr val="000000">
                      <a:alpha val="43137"/>
                    </a:srgbClr>
                  </a:outerShdw>
                </a:effectLst>
              </a:rPr>
              <a:t>                       Evening Program - Dive Against Debris </a:t>
            </a:r>
          </a:p>
        </p:txBody>
      </p:sp>
      <p:pic>
        <p:nvPicPr>
          <p:cNvPr id="6" name="Picture 5">
            <a:extLst>
              <a:ext uri="{FF2B5EF4-FFF2-40B4-BE49-F238E27FC236}">
                <a16:creationId xmlns:a16="http://schemas.microsoft.com/office/drawing/2014/main" id="{0840A186-F92E-4565-0A50-1FFD29F45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75" y="2636818"/>
            <a:ext cx="3424335" cy="3424335"/>
          </a:xfrm>
          <a:prstGeom prst="rect">
            <a:avLst/>
          </a:prstGeom>
        </p:spPr>
      </p:pic>
      <p:pic>
        <p:nvPicPr>
          <p:cNvPr id="7" name="Picture 6" descr="A blue and gold logo&#10;&#10;AI-generated content may be incorrect.">
            <a:extLst>
              <a:ext uri="{FF2B5EF4-FFF2-40B4-BE49-F238E27FC236}">
                <a16:creationId xmlns:a16="http://schemas.microsoft.com/office/drawing/2014/main" id="{0B5E2567-BEDC-B6CB-793F-99B86AEB181E}"/>
              </a:ext>
            </a:extLst>
          </p:cNvPr>
          <p:cNvPicPr>
            <a:picLocks noChangeAspect="1"/>
          </p:cNvPicPr>
          <p:nvPr/>
        </p:nvPicPr>
        <p:blipFill>
          <a:blip r:embed="rId4"/>
          <a:stretch>
            <a:fillRect/>
          </a:stretch>
        </p:blipFill>
        <p:spPr>
          <a:xfrm>
            <a:off x="313142" y="131848"/>
            <a:ext cx="2082983" cy="2127157"/>
          </a:xfrm>
          <a:prstGeom prst="rect">
            <a:avLst/>
          </a:prstGeom>
        </p:spPr>
      </p:pic>
    </p:spTree>
    <p:extLst>
      <p:ext uri="{BB962C8B-B14F-4D97-AF65-F5344CB8AC3E}">
        <p14:creationId xmlns:p14="http://schemas.microsoft.com/office/powerpoint/2010/main" val="396101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632" y="614261"/>
            <a:ext cx="6872266" cy="523220"/>
          </a:xfrm>
          <a:prstGeom prst="rect">
            <a:avLst/>
          </a:prstGeom>
          <a:noFill/>
        </p:spPr>
        <p:txBody>
          <a:bodyPr wrap="none" rtlCol="0">
            <a:spAutoFit/>
          </a:bodyPr>
          <a:lstStyle/>
          <a:p>
            <a:r>
              <a:rPr lang="en-US" sz="2800" dirty="0">
                <a:solidFill>
                  <a:schemeClr val="bg1"/>
                </a:solidFill>
              </a:rPr>
              <a:t>Weekly Schedule for Open Water Certification</a:t>
            </a:r>
          </a:p>
        </p:txBody>
      </p:sp>
      <p:sp>
        <p:nvSpPr>
          <p:cNvPr id="8" name="TextBox 7"/>
          <p:cNvSpPr txBox="1"/>
          <p:nvPr/>
        </p:nvSpPr>
        <p:spPr>
          <a:xfrm>
            <a:off x="5053471" y="1481572"/>
            <a:ext cx="6913945" cy="3139321"/>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Day Five        Open Water Dive 4/ fun dives 5 and 6</a:t>
            </a:r>
          </a:p>
          <a:p>
            <a:r>
              <a:rPr lang="en-US" b="1">
                <a:solidFill>
                  <a:schemeClr val="bg1"/>
                </a:solidFill>
                <a:effectLst>
                  <a:outerShdw blurRad="38100" dist="38100" dir="2700000" algn="tl">
                    <a:srgbClr val="000000">
                      <a:alpha val="43137"/>
                    </a:srgbClr>
                  </a:outerShdw>
                </a:effectLst>
              </a:rPr>
              <a:t>                        Dive Against Debris</a:t>
            </a:r>
          </a:p>
          <a:p>
            <a:r>
              <a:rPr lang="en-US" b="1">
                <a:solidFill>
                  <a:schemeClr val="bg1"/>
                </a:solidFill>
                <a:effectLst>
                  <a:outerShdw blurRad="38100" dist="38100" dir="2700000" algn="tl">
                    <a:srgbClr val="000000">
                      <a:alpha val="43137"/>
                    </a:srgbClr>
                  </a:outerShdw>
                </a:effectLst>
              </a:rPr>
              <a:t>                        Evening Program – Shark Presentation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Six         Fun dives 7 &amp; 8</a:t>
            </a:r>
          </a:p>
          <a:p>
            <a:r>
              <a:rPr lang="en-US" b="1">
                <a:solidFill>
                  <a:schemeClr val="bg1"/>
                </a:solidFill>
                <a:effectLst>
                  <a:outerShdw blurRad="38100" dist="38100" dir="2700000" algn="tl">
                    <a:srgbClr val="000000">
                      <a:alpha val="43137"/>
                    </a:srgbClr>
                  </a:outerShdw>
                </a:effectLst>
              </a:rPr>
              <a:t>                      Clean and return equipment</a:t>
            </a:r>
          </a:p>
          <a:p>
            <a:r>
              <a:rPr lang="en-US" b="1">
                <a:solidFill>
                  <a:schemeClr val="bg1"/>
                </a:solidFill>
                <a:effectLst>
                  <a:outerShdw blurRad="38100" dist="38100" dir="2700000" algn="tl">
                    <a:srgbClr val="000000">
                      <a:alpha val="43137"/>
                    </a:srgbClr>
                  </a:outerShdw>
                </a:effectLst>
              </a:rPr>
              <a:t>                      Luau</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Seven    Departure</a:t>
            </a:r>
          </a:p>
          <a:p>
            <a:r>
              <a:rPr lang="en-US" b="1">
                <a:solidFill>
                  <a:schemeClr val="bg1"/>
                </a:solidFill>
                <a:effectLst>
                  <a:outerShdw blurRad="38100" dist="38100" dir="2700000" algn="tl">
                    <a:srgbClr val="000000">
                      <a:alpha val="43137"/>
                    </a:srgbClr>
                  </a:outerShdw>
                </a:effectLst>
              </a:rPr>
              <a:t>                       </a:t>
            </a:r>
          </a:p>
          <a:p>
            <a:r>
              <a:rPr lang="en-US" b="1">
                <a:solidFill>
                  <a:srgbClr val="FF0000"/>
                </a:solidFill>
                <a:effectLst>
                  <a:outerShdw blurRad="38100" dist="38100" dir="2700000" algn="tl">
                    <a:srgbClr val="000000">
                      <a:alpha val="43137"/>
                    </a:srgbClr>
                  </a:outerShdw>
                </a:effectLst>
              </a:rPr>
              <a:t>                              Schedule is weather dependent</a:t>
            </a:r>
            <a:endParaRPr lang="en-US" b="1">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42" y="2683757"/>
            <a:ext cx="4397829" cy="3298372"/>
          </a:xfrm>
          <a:prstGeom prst="rect">
            <a:avLst/>
          </a:prstGeom>
        </p:spPr>
      </p:pic>
      <p:pic>
        <p:nvPicPr>
          <p:cNvPr id="6" name="Picture 5" descr="A blue and gold logo&#10;&#10;AI-generated content may be incorrect.">
            <a:extLst>
              <a:ext uri="{FF2B5EF4-FFF2-40B4-BE49-F238E27FC236}">
                <a16:creationId xmlns:a16="http://schemas.microsoft.com/office/drawing/2014/main" id="{C0226DD7-322A-4956-BB81-2976A48E2E80}"/>
              </a:ext>
            </a:extLst>
          </p:cNvPr>
          <p:cNvPicPr>
            <a:picLocks noChangeAspect="1"/>
          </p:cNvPicPr>
          <p:nvPr/>
        </p:nvPicPr>
        <p:blipFill>
          <a:blip r:embed="rId4"/>
          <a:stretch>
            <a:fillRect/>
          </a:stretch>
        </p:blipFill>
        <p:spPr>
          <a:xfrm>
            <a:off x="538919" y="254632"/>
            <a:ext cx="2082983" cy="2127157"/>
          </a:xfrm>
          <a:prstGeom prst="rect">
            <a:avLst/>
          </a:prstGeom>
        </p:spPr>
      </p:pic>
    </p:spTree>
    <p:extLst>
      <p:ext uri="{BB962C8B-B14F-4D97-AF65-F5344CB8AC3E}">
        <p14:creationId xmlns:p14="http://schemas.microsoft.com/office/powerpoint/2010/main" val="284966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1FC608-95F1-11B2-5B22-0652154275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FCBB16-8943-79F8-B75D-D49F6058DF38}"/>
              </a:ext>
            </a:extLst>
          </p:cNvPr>
          <p:cNvSpPr txBox="1"/>
          <p:nvPr/>
        </p:nvSpPr>
        <p:spPr>
          <a:xfrm>
            <a:off x="3552002" y="672207"/>
            <a:ext cx="6976653" cy="523220"/>
          </a:xfrm>
          <a:prstGeom prst="rect">
            <a:avLst/>
          </a:prstGeom>
          <a:noFill/>
        </p:spPr>
        <p:txBody>
          <a:bodyPr wrap="none" rtlCol="0">
            <a:spAutoFit/>
          </a:bodyPr>
          <a:lstStyle/>
          <a:p>
            <a:r>
              <a:rPr lang="en-US" sz="2800" dirty="0">
                <a:solidFill>
                  <a:schemeClr val="bg1"/>
                </a:solidFill>
              </a:rPr>
              <a:t>Weekly Schedule for Rescue Diver Certification</a:t>
            </a:r>
          </a:p>
        </p:txBody>
      </p:sp>
      <p:sp>
        <p:nvSpPr>
          <p:cNvPr id="8" name="TextBox 7">
            <a:extLst>
              <a:ext uri="{FF2B5EF4-FFF2-40B4-BE49-F238E27FC236}">
                <a16:creationId xmlns:a16="http://schemas.microsoft.com/office/drawing/2014/main" id="{6C260877-3EBA-8BC7-4BC0-ABB4540B214E}"/>
              </a:ext>
            </a:extLst>
          </p:cNvPr>
          <p:cNvSpPr txBox="1"/>
          <p:nvPr/>
        </p:nvSpPr>
        <p:spPr>
          <a:xfrm>
            <a:off x="5053471" y="1481572"/>
            <a:ext cx="6913945" cy="3970318"/>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Arrival Day  Registration, Open Water Certification Classroom 1</a:t>
            </a:r>
          </a:p>
          <a:p>
            <a:r>
              <a:rPr lang="en-US" b="1">
                <a:solidFill>
                  <a:schemeClr val="bg1"/>
                </a:solidFill>
                <a:effectLst>
                  <a:outerShdw blurRad="38100" dist="38100" dir="2700000" algn="tl">
                    <a:srgbClr val="000000">
                      <a:alpha val="43137"/>
                    </a:srgbClr>
                  </a:outerShdw>
                </a:effectLst>
              </a:rPr>
              <a:t>                      Orientation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Two       Classroom Section 2 and 3</a:t>
            </a:r>
          </a:p>
          <a:p>
            <a:r>
              <a:rPr lang="en-US" b="1">
                <a:solidFill>
                  <a:schemeClr val="bg1"/>
                </a:solidFill>
                <a:effectLst>
                  <a:outerShdw blurRad="38100" dist="38100" dir="2700000" algn="tl">
                    <a:srgbClr val="000000">
                      <a:alpha val="43137"/>
                    </a:srgbClr>
                  </a:outerShdw>
                </a:effectLst>
              </a:rPr>
              <a:t>                       Issue equipment and swim test</a:t>
            </a:r>
          </a:p>
          <a:p>
            <a:r>
              <a:rPr lang="en-US" b="1">
                <a:solidFill>
                  <a:schemeClr val="bg1"/>
                </a:solidFill>
                <a:effectLst>
                  <a:outerShdw blurRad="38100" dist="38100" dir="2700000" algn="tl">
                    <a:srgbClr val="000000">
                      <a:alpha val="43137"/>
                    </a:srgbClr>
                  </a:outerShdw>
                </a:effectLst>
              </a:rPr>
              <a:t>                       Pool Session 1 and 2</a:t>
            </a:r>
          </a:p>
          <a:p>
            <a:r>
              <a:rPr lang="en-US" b="1">
                <a:solidFill>
                  <a:schemeClr val="bg1"/>
                </a:solidFill>
                <a:effectLst>
                  <a:outerShdw blurRad="38100" dist="38100" dir="2700000" algn="tl">
                    <a:srgbClr val="000000">
                      <a:alpha val="43137"/>
                    </a:srgbClr>
                  </a:outerShdw>
                </a:effectLst>
              </a:rPr>
              <a:t>                       Classroom Section 4</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Three     Classroom Section 5/Final Exam</a:t>
            </a:r>
          </a:p>
          <a:p>
            <a:r>
              <a:rPr lang="en-US" b="1">
                <a:solidFill>
                  <a:schemeClr val="bg1"/>
                </a:solidFill>
                <a:effectLst>
                  <a:outerShdw blurRad="38100" dist="38100" dir="2700000" algn="tl">
                    <a:srgbClr val="000000">
                      <a:alpha val="43137"/>
                    </a:srgbClr>
                  </a:outerShdw>
                </a:effectLst>
              </a:rPr>
              <a:t>                       Pool Session 3, 4 and 5</a:t>
            </a:r>
          </a:p>
          <a:p>
            <a:r>
              <a:rPr lang="en-US" b="1">
                <a:solidFill>
                  <a:schemeClr val="bg1"/>
                </a:solidFill>
                <a:effectLst>
                  <a:outerShdw blurRad="38100" dist="38100" dir="2700000" algn="tl">
                    <a:srgbClr val="000000">
                      <a:alpha val="43137"/>
                    </a:srgbClr>
                  </a:outerShdw>
                </a:effectLst>
              </a:rPr>
              <a:t>                       Evening Program – Fish Identification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Four       Open Water Dives 1, 2 and 3</a:t>
            </a:r>
          </a:p>
          <a:p>
            <a:r>
              <a:rPr lang="en-US" b="1">
                <a:solidFill>
                  <a:schemeClr val="bg1"/>
                </a:solidFill>
                <a:effectLst>
                  <a:outerShdw blurRad="38100" dist="38100" dir="2700000" algn="tl">
                    <a:srgbClr val="000000">
                      <a:alpha val="43137"/>
                    </a:srgbClr>
                  </a:outerShdw>
                </a:effectLst>
              </a:rPr>
              <a:t>                       Evening Program - Dive Against Debris </a:t>
            </a:r>
          </a:p>
        </p:txBody>
      </p:sp>
      <p:pic>
        <p:nvPicPr>
          <p:cNvPr id="6" name="Picture 5">
            <a:extLst>
              <a:ext uri="{FF2B5EF4-FFF2-40B4-BE49-F238E27FC236}">
                <a16:creationId xmlns:a16="http://schemas.microsoft.com/office/drawing/2014/main" id="{41F064A7-7277-0073-F51B-445F7BF5D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75" y="2636818"/>
            <a:ext cx="3424335" cy="3424335"/>
          </a:xfrm>
          <a:prstGeom prst="rect">
            <a:avLst/>
          </a:prstGeom>
        </p:spPr>
      </p:pic>
      <p:pic>
        <p:nvPicPr>
          <p:cNvPr id="7" name="Picture 6" descr="A blue and gold logo&#10;&#10;AI-generated content may be incorrect.">
            <a:extLst>
              <a:ext uri="{FF2B5EF4-FFF2-40B4-BE49-F238E27FC236}">
                <a16:creationId xmlns:a16="http://schemas.microsoft.com/office/drawing/2014/main" id="{36A5AC00-C8EA-137B-74B7-39CE16598F4E}"/>
              </a:ext>
            </a:extLst>
          </p:cNvPr>
          <p:cNvPicPr>
            <a:picLocks noChangeAspect="1"/>
          </p:cNvPicPr>
          <p:nvPr/>
        </p:nvPicPr>
        <p:blipFill>
          <a:blip r:embed="rId4"/>
          <a:stretch>
            <a:fillRect/>
          </a:stretch>
        </p:blipFill>
        <p:spPr>
          <a:xfrm>
            <a:off x="313142" y="131848"/>
            <a:ext cx="2082983" cy="2127157"/>
          </a:xfrm>
          <a:prstGeom prst="rect">
            <a:avLst/>
          </a:prstGeom>
        </p:spPr>
      </p:pic>
    </p:spTree>
    <p:extLst>
      <p:ext uri="{BB962C8B-B14F-4D97-AF65-F5344CB8AC3E}">
        <p14:creationId xmlns:p14="http://schemas.microsoft.com/office/powerpoint/2010/main" val="206333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E63C34-5415-85A0-6A24-7A0E0A5431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F473EF-2B56-1139-1DD1-F62D379976D8}"/>
              </a:ext>
            </a:extLst>
          </p:cNvPr>
          <p:cNvSpPr txBox="1"/>
          <p:nvPr/>
        </p:nvSpPr>
        <p:spPr>
          <a:xfrm>
            <a:off x="4144458" y="614261"/>
            <a:ext cx="6944402" cy="523220"/>
          </a:xfrm>
          <a:prstGeom prst="rect">
            <a:avLst/>
          </a:prstGeom>
          <a:noFill/>
        </p:spPr>
        <p:txBody>
          <a:bodyPr wrap="none" rtlCol="0">
            <a:spAutoFit/>
          </a:bodyPr>
          <a:lstStyle/>
          <a:p>
            <a:r>
              <a:rPr lang="en-US" sz="2800" dirty="0">
                <a:solidFill>
                  <a:schemeClr val="bg1"/>
                </a:solidFill>
              </a:rPr>
              <a:t>Weekly Schedule for Rescue diver Certification</a:t>
            </a:r>
          </a:p>
        </p:txBody>
      </p:sp>
      <p:sp>
        <p:nvSpPr>
          <p:cNvPr id="8" name="TextBox 7">
            <a:extLst>
              <a:ext uri="{FF2B5EF4-FFF2-40B4-BE49-F238E27FC236}">
                <a16:creationId xmlns:a16="http://schemas.microsoft.com/office/drawing/2014/main" id="{07BE7323-000E-BA11-7523-34ADB52C1DC6}"/>
              </a:ext>
            </a:extLst>
          </p:cNvPr>
          <p:cNvSpPr txBox="1"/>
          <p:nvPr/>
        </p:nvSpPr>
        <p:spPr>
          <a:xfrm>
            <a:off x="5053471" y="1481572"/>
            <a:ext cx="6913945" cy="3139321"/>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Day Five        Open Water Dive 4/ fun dives 5 and 6</a:t>
            </a:r>
          </a:p>
          <a:p>
            <a:r>
              <a:rPr lang="en-US" b="1">
                <a:solidFill>
                  <a:schemeClr val="bg1"/>
                </a:solidFill>
                <a:effectLst>
                  <a:outerShdw blurRad="38100" dist="38100" dir="2700000" algn="tl">
                    <a:srgbClr val="000000">
                      <a:alpha val="43137"/>
                    </a:srgbClr>
                  </a:outerShdw>
                </a:effectLst>
              </a:rPr>
              <a:t>                        Dive Against Debris</a:t>
            </a:r>
          </a:p>
          <a:p>
            <a:r>
              <a:rPr lang="en-US" b="1">
                <a:solidFill>
                  <a:schemeClr val="bg1"/>
                </a:solidFill>
                <a:effectLst>
                  <a:outerShdw blurRad="38100" dist="38100" dir="2700000" algn="tl">
                    <a:srgbClr val="000000">
                      <a:alpha val="43137"/>
                    </a:srgbClr>
                  </a:outerShdw>
                </a:effectLst>
              </a:rPr>
              <a:t>                        Evening Program – Shark Presentation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Six         Fun dives 7 &amp; 8</a:t>
            </a:r>
          </a:p>
          <a:p>
            <a:r>
              <a:rPr lang="en-US" b="1">
                <a:solidFill>
                  <a:schemeClr val="bg1"/>
                </a:solidFill>
                <a:effectLst>
                  <a:outerShdw blurRad="38100" dist="38100" dir="2700000" algn="tl">
                    <a:srgbClr val="000000">
                      <a:alpha val="43137"/>
                    </a:srgbClr>
                  </a:outerShdw>
                </a:effectLst>
              </a:rPr>
              <a:t>                      Clean and return equipment</a:t>
            </a:r>
          </a:p>
          <a:p>
            <a:r>
              <a:rPr lang="en-US" b="1">
                <a:solidFill>
                  <a:schemeClr val="bg1"/>
                </a:solidFill>
                <a:effectLst>
                  <a:outerShdw blurRad="38100" dist="38100" dir="2700000" algn="tl">
                    <a:srgbClr val="000000">
                      <a:alpha val="43137"/>
                    </a:srgbClr>
                  </a:outerShdw>
                </a:effectLst>
              </a:rPr>
              <a:t>                      Luau</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Seven    Departure</a:t>
            </a:r>
          </a:p>
          <a:p>
            <a:r>
              <a:rPr lang="en-US" b="1">
                <a:solidFill>
                  <a:schemeClr val="bg1"/>
                </a:solidFill>
                <a:effectLst>
                  <a:outerShdw blurRad="38100" dist="38100" dir="2700000" algn="tl">
                    <a:srgbClr val="000000">
                      <a:alpha val="43137"/>
                    </a:srgbClr>
                  </a:outerShdw>
                </a:effectLst>
              </a:rPr>
              <a:t>                       </a:t>
            </a:r>
          </a:p>
          <a:p>
            <a:r>
              <a:rPr lang="en-US" b="1">
                <a:solidFill>
                  <a:srgbClr val="FF0000"/>
                </a:solidFill>
                <a:effectLst>
                  <a:outerShdw blurRad="38100" dist="38100" dir="2700000" algn="tl">
                    <a:srgbClr val="000000">
                      <a:alpha val="43137"/>
                    </a:srgbClr>
                  </a:outerShdw>
                </a:effectLst>
              </a:rPr>
              <a:t>                              Schedule is weather dependent</a:t>
            </a:r>
            <a:endParaRPr lang="en-US" b="1">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BEE8ED0F-F4C4-9562-0711-38C624DB7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42" y="2683757"/>
            <a:ext cx="4397829" cy="3298372"/>
          </a:xfrm>
          <a:prstGeom prst="rect">
            <a:avLst/>
          </a:prstGeom>
        </p:spPr>
      </p:pic>
      <p:pic>
        <p:nvPicPr>
          <p:cNvPr id="6" name="Picture 5" descr="A blue and gold logo&#10;&#10;AI-generated content may be incorrect.">
            <a:extLst>
              <a:ext uri="{FF2B5EF4-FFF2-40B4-BE49-F238E27FC236}">
                <a16:creationId xmlns:a16="http://schemas.microsoft.com/office/drawing/2014/main" id="{1111C6DA-9124-A1A4-C341-532A91EB1112}"/>
              </a:ext>
            </a:extLst>
          </p:cNvPr>
          <p:cNvPicPr>
            <a:picLocks noChangeAspect="1"/>
          </p:cNvPicPr>
          <p:nvPr/>
        </p:nvPicPr>
        <p:blipFill>
          <a:blip r:embed="rId4"/>
          <a:stretch>
            <a:fillRect/>
          </a:stretch>
        </p:blipFill>
        <p:spPr>
          <a:xfrm>
            <a:off x="538919" y="254632"/>
            <a:ext cx="2082983" cy="2127157"/>
          </a:xfrm>
          <a:prstGeom prst="rect">
            <a:avLst/>
          </a:prstGeom>
        </p:spPr>
      </p:pic>
    </p:spTree>
    <p:extLst>
      <p:ext uri="{BB962C8B-B14F-4D97-AF65-F5344CB8AC3E}">
        <p14:creationId xmlns:p14="http://schemas.microsoft.com/office/powerpoint/2010/main" val="287693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00083" y="2224738"/>
            <a:ext cx="7365671" cy="1631216"/>
          </a:xfrm>
          <a:prstGeom prst="rect">
            <a:avLst/>
          </a:prstGeom>
          <a:noFill/>
        </p:spPr>
        <p:txBody>
          <a:bodyPr wrap="none" rtlCol="0">
            <a:spAutoFit/>
          </a:bodyPr>
          <a:lstStyle/>
          <a:p>
            <a:r>
              <a:rPr lang="en-US" sz="2800" dirty="0">
                <a:solidFill>
                  <a:schemeClr val="bg1"/>
                </a:solidFill>
              </a:rPr>
              <a:t>Skills and Explorations Your Crew Will Accomplish</a:t>
            </a:r>
          </a:p>
          <a:p>
            <a:endParaRPr lang="en-US" dirty="0"/>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Compass Navigation Skills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Dive Against Debris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Reef Fish and Invertebrate Identification (for Open Water Certification)</a:t>
            </a:r>
            <a:endParaRPr lang="en-US" sz="2800" dirty="0">
              <a:solidFill>
                <a:schemeClr val="bg1"/>
              </a:solidFill>
              <a:effectLst>
                <a:outerShdw blurRad="38100" dist="38100" dir="2700000" algn="tl">
                  <a:srgbClr val="000000">
                    <a:alpha val="43137"/>
                  </a:srgbClr>
                </a:outerShdw>
              </a:effectLst>
            </a:endParaRPr>
          </a:p>
        </p:txBody>
      </p:sp>
      <p:pic>
        <p:nvPicPr>
          <p:cNvPr id="9" name="Picture 8" descr="A blue and gold logo&#10;&#10;AI-generated content may be incorrect.">
            <a:extLst>
              <a:ext uri="{FF2B5EF4-FFF2-40B4-BE49-F238E27FC236}">
                <a16:creationId xmlns:a16="http://schemas.microsoft.com/office/drawing/2014/main" id="{F5DFBE24-70BC-44C2-9231-714C1803BE57}"/>
              </a:ext>
            </a:extLst>
          </p:cNvPr>
          <p:cNvPicPr>
            <a:picLocks noChangeAspect="1"/>
          </p:cNvPicPr>
          <p:nvPr/>
        </p:nvPicPr>
        <p:blipFill>
          <a:blip r:embed="rId3"/>
          <a:stretch>
            <a:fillRect/>
          </a:stretch>
        </p:blipFill>
        <p:spPr>
          <a:xfrm>
            <a:off x="335719" y="209476"/>
            <a:ext cx="2082983" cy="2127157"/>
          </a:xfrm>
          <a:prstGeom prst="rect">
            <a:avLst/>
          </a:prstGeom>
        </p:spPr>
      </p:pic>
      <p:grpSp>
        <p:nvGrpSpPr>
          <p:cNvPr id="4" name="Group 3">
            <a:extLst>
              <a:ext uri="{FF2B5EF4-FFF2-40B4-BE49-F238E27FC236}">
                <a16:creationId xmlns:a16="http://schemas.microsoft.com/office/drawing/2014/main" id="{08150E2E-CBE3-7B9F-6595-2F42DB711108}"/>
              </a:ext>
            </a:extLst>
          </p:cNvPr>
          <p:cNvGrpSpPr/>
          <p:nvPr/>
        </p:nvGrpSpPr>
        <p:grpSpPr>
          <a:xfrm>
            <a:off x="362139" y="4943941"/>
            <a:ext cx="11443641" cy="1461215"/>
            <a:chOff x="362139" y="4943941"/>
            <a:chExt cx="11443641" cy="1461215"/>
          </a:xfrm>
        </p:grpSpPr>
        <p:pic>
          <p:nvPicPr>
            <p:cNvPr id="5" name="Picture 4">
              <a:extLst>
                <a:ext uri="{FF2B5EF4-FFF2-40B4-BE49-F238E27FC236}">
                  <a16:creationId xmlns:a16="http://schemas.microsoft.com/office/drawing/2014/main" id="{5455FB1B-1786-643A-0D95-5D9346E54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39" y="4943941"/>
              <a:ext cx="1872174" cy="146121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E92E9543-C275-6BE4-B290-DD229D7F9F52}"/>
                </a:ext>
              </a:extLst>
            </p:cNvPr>
            <p:cNvPicPr>
              <a:picLocks noChangeAspect="1"/>
            </p:cNvPicPr>
            <p:nvPr/>
          </p:nvPicPr>
          <p:blipFill>
            <a:blip r:embed="rId5"/>
            <a:stretch>
              <a:fillRect/>
            </a:stretch>
          </p:blipFill>
          <p:spPr>
            <a:xfrm>
              <a:off x="5335660" y="5223693"/>
              <a:ext cx="4176532" cy="889251"/>
            </a:xfrm>
            <a:prstGeom prst="rect">
              <a:avLst/>
            </a:prstGeom>
          </p:spPr>
        </p:pic>
        <p:pic>
          <p:nvPicPr>
            <p:cNvPr id="11" name="Picture 10" descr="A logo for a company&#10;&#10;Description automatically generated">
              <a:extLst>
                <a:ext uri="{FF2B5EF4-FFF2-40B4-BE49-F238E27FC236}">
                  <a16:creationId xmlns:a16="http://schemas.microsoft.com/office/drawing/2014/main" id="{BB1DE094-D6BB-D9BF-71EB-9C0702EC0C84}"/>
                </a:ext>
              </a:extLst>
            </p:cNvPr>
            <p:cNvPicPr>
              <a:picLocks noChangeAspect="1"/>
            </p:cNvPicPr>
            <p:nvPr/>
          </p:nvPicPr>
          <p:blipFill>
            <a:blip r:embed="rId6"/>
            <a:srcRect l="20107" t="30027" r="21448" b="34584"/>
            <a:stretch/>
          </p:blipFill>
          <p:spPr>
            <a:xfrm>
              <a:off x="2580861" y="4944165"/>
              <a:ext cx="2404928" cy="1456170"/>
            </a:xfrm>
            <a:prstGeom prst="rect">
              <a:avLst/>
            </a:prstGeom>
          </p:spPr>
        </p:pic>
        <p:pic>
          <p:nvPicPr>
            <p:cNvPr id="12" name="Picture 11" descr="A red and white striped sign with yellow letters&#10;&#10;Description automatically generated">
              <a:extLst>
                <a:ext uri="{FF2B5EF4-FFF2-40B4-BE49-F238E27FC236}">
                  <a16:creationId xmlns:a16="http://schemas.microsoft.com/office/drawing/2014/main" id="{B5BC08F9-80C8-2EAF-B7D7-ACFBACAEAB5D}"/>
                </a:ext>
              </a:extLst>
            </p:cNvPr>
            <p:cNvPicPr>
              <a:picLocks noChangeAspect="1"/>
            </p:cNvPicPr>
            <p:nvPr/>
          </p:nvPicPr>
          <p:blipFill>
            <a:blip r:embed="rId7"/>
            <a:stretch>
              <a:fillRect/>
            </a:stretch>
          </p:blipFill>
          <p:spPr>
            <a:xfrm>
              <a:off x="9864245" y="5031287"/>
              <a:ext cx="1941535" cy="1294357"/>
            </a:xfrm>
            <a:prstGeom prst="rect">
              <a:avLst/>
            </a:prstGeom>
          </p:spPr>
        </p:pic>
      </p:grpSp>
    </p:spTree>
    <p:extLst>
      <p:ext uri="{BB962C8B-B14F-4D97-AF65-F5344CB8AC3E}">
        <p14:creationId xmlns:p14="http://schemas.microsoft.com/office/powerpoint/2010/main" val="4155507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_x0020_Status xmlns="1b7d4b7c-1cdd-4ec3-bf79-e108c7dff0af" xsi:nil="true"/>
    <ExpirationDate xmlns="1b7d4b7c-1cdd-4ec3-bf79-e108c7dff0af" xsi:nil="true"/>
    <DateModified xmlns="1b7d4b7c-1cdd-4ec3-bf79-e108c7dff0af" xsi:nil="true"/>
    <Expiration xmlns="1b7d4b7c-1cdd-4ec3-bf79-e108c7dff0af" xsi:nil="true"/>
    <ItemStatus xmlns="1b7d4b7c-1cdd-4ec3-bf79-e108c7dff0af" xsi:nil="true"/>
    <_Flow_SignoffStatus xmlns="1b7d4b7c-1cdd-4ec3-bf79-e108c7dff0af" xsi:nil="true"/>
    <Status xmlns="1b7d4b7c-1cdd-4ec3-bf79-e108c7dff0af" xsi:nil="true"/>
    <TaxCatchAll xmlns="7a6ee362-e025-4c63-baf6-51e42efca58d" xsi:nil="true"/>
    <lcf76f155ced4ddcb4097134ff3c332f xmlns="1b7d4b7c-1cdd-4ec3-bf79-e108c7dff0a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4B777FB81571408378D4833CE0845B" ma:contentTypeVersion="33" ma:contentTypeDescription="Create a new document." ma:contentTypeScope="" ma:versionID="88e9a345f6bb50e6aef4e16f22d7bfeb">
  <xsd:schema xmlns:xsd="http://www.w3.org/2001/XMLSchema" xmlns:xs="http://www.w3.org/2001/XMLSchema" xmlns:p="http://schemas.microsoft.com/office/2006/metadata/properties" xmlns:ns2="7a6ee362-e025-4c63-baf6-51e42efca58d" xmlns:ns3="1b7d4b7c-1cdd-4ec3-bf79-e108c7dff0af" targetNamespace="http://schemas.microsoft.com/office/2006/metadata/properties" ma:root="true" ma:fieldsID="f3dcbaf35f9d063d42cca13b0be203ee" ns2:_="" ns3:_="">
    <xsd:import namespace="7a6ee362-e025-4c63-baf6-51e42efca58d"/>
    <xsd:import namespace="1b7d4b7c-1cdd-4ec3-bf79-e108c7dff0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DateModified" minOccurs="0"/>
                <xsd:element ref="ns3:ExpirationDate" minOccurs="0"/>
                <xsd:element ref="ns3:_Flow_SignoffStatus" minOccurs="0"/>
                <xsd:element ref="ns3:Check_x0020_Status" minOccurs="0"/>
                <xsd:element ref="ns3:Status" minOccurs="0"/>
                <xsd:element ref="ns3:Expiration" minOccurs="0"/>
                <xsd:element ref="ns3:Item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ee362-e025-4c63-baf6-51e42efca5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d33af460-ccc4-47cc-a757-8a9d95f6eccc}" ma:internalName="TaxCatchAll" ma:showField="CatchAllData" ma:web="7a6ee362-e025-4c63-baf6-51e42efca5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7d4b7c-1cdd-4ec3-bf79-e108c7dff0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Modified" ma:index="20" nillable="true" ma:displayName="Completed" ma:format="DateOnly" ma:internalName="DateModified">
      <xsd:simpleType>
        <xsd:restriction base="dms:DateTime"/>
      </xsd:simpleType>
    </xsd:element>
    <xsd:element name="ExpirationDate" ma:index="21" nillable="true" ma:displayName="Expiration Date" ma:format="DateOnly" ma:internalName="ExpirationDate">
      <xsd:simpleType>
        <xsd:restriction base="dms:DateTime"/>
      </xsd:simpleType>
    </xsd:element>
    <xsd:element name="_Flow_SignoffStatus" ma:index="22" nillable="true" ma:displayName="Sign-off status" ma:internalName="Sign_x002d_off_x0020_status">
      <xsd:simpleType>
        <xsd:restriction base="dms:Text"/>
      </xsd:simpleType>
    </xsd:element>
    <xsd:element name="Check_x0020_Status" ma:index="23" nillable="true" ma:displayName="Check Status" ma:internalName="Check_x0020_Status">
      <xsd:simpleType>
        <xsd:restriction base="dms:Text">
          <xsd:maxLength value="255"/>
        </xsd:restriction>
      </xsd:simpleType>
    </xsd:element>
    <xsd:element name="Status" ma:index="24" nillable="true" ma:displayName="Status" ma:format="Dropdown" ma:internalName="Status">
      <xsd:simpleType>
        <xsd:restriction base="dms:Choice">
          <xsd:enumeration value="Overdue"/>
          <xsd:enumeration value="Complete"/>
          <xsd:enumeration value="Incomplete"/>
        </xsd:restriction>
      </xsd:simpleType>
    </xsd:element>
    <xsd:element name="Expiration" ma:index="25" nillable="true" ma:displayName="Expiration" ma:format="DateOnly" ma:internalName="Expiration">
      <xsd:simpleType>
        <xsd:restriction base="dms:DateTime"/>
      </xsd:simpleType>
    </xsd:element>
    <xsd:element name="ItemStatus" ma:index="26" nillable="true" ma:displayName="Item Status" ma:format="Dropdown" ma:internalName="ItemStatus">
      <xsd:simpleType>
        <xsd:restriction base="dms:Choice">
          <xsd:enumeration value="Overdue"/>
          <xsd:enumeration value="Complete"/>
          <xsd:enumeration value="Incomplete"/>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FA23AE-E8E3-46A5-98E4-7A5D1323DDF4}">
  <ds:schemaRefs>
    <ds:schemaRef ds:uri="1b7d4b7c-1cdd-4ec3-bf79-e108c7dff0af"/>
    <ds:schemaRef ds:uri="7a6ee362-e025-4c63-baf6-51e42efca5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D5F401-DBE4-4135-AB6F-F2506CD20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ee362-e025-4c63-baf6-51e42efca58d"/>
    <ds:schemaRef ds:uri="1b7d4b7c-1cdd-4ec3-bf79-e108c7dff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1473AB-B5AB-42CD-9B40-9418DB85A22B}">
  <ds:schemaRefs>
    <ds:schemaRef ds:uri="http://schemas.microsoft.com/sharepoint/v3/contenttype/forms"/>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TM04033923[[fn=Depth]]</Template>
  <TotalTime>67</TotalTime>
  <Words>3478</Words>
  <Application>Microsoft Office PowerPoint</Application>
  <PresentationFormat>Widescreen</PresentationFormat>
  <Paragraphs>382</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Helvetica</vt:lpstr>
      <vt:lpstr>Symbol</vt:lpstr>
      <vt:lpstr>Office Theme</vt:lpstr>
      <vt:lpstr>PowerPoint Presentation</vt:lpstr>
      <vt:lpstr>Brief History of Florida Sea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Crew Leader Information</vt:lpstr>
      <vt:lpstr>Crew Leader Information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Ian Kessler</cp:lastModifiedBy>
  <cp:revision>104</cp:revision>
  <dcterms:created xsi:type="dcterms:W3CDTF">2015-11-10T20:28:13Z</dcterms:created>
  <dcterms:modified xsi:type="dcterms:W3CDTF">2025-11-07T15:08:02Z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0x0101009F4B777FB81571408378D4833CE0845B</vt:lpwstr>
  </property>
  <property fmtid="{D5CDD505-2E9C-101B-9397-08002B2CF9AE}" pid="3" name="MediaServiceImageTags">
    <vt:lpwstr/>
  </property>
</Properties>
</file>